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E_F67B612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8" r:id="rId7"/>
    <p:sldId id="261" r:id="rId8"/>
    <p:sldId id="264" r:id="rId9"/>
    <p:sldId id="265" r:id="rId10"/>
    <p:sldId id="269" r:id="rId11"/>
    <p:sldId id="271" r:id="rId12"/>
    <p:sldId id="268" r:id="rId13"/>
    <p:sldId id="284" r:id="rId14"/>
    <p:sldId id="285" r:id="rId15"/>
    <p:sldId id="272" r:id="rId16"/>
    <p:sldId id="273" r:id="rId17"/>
    <p:sldId id="283" r:id="rId18"/>
    <p:sldId id="262" r:id="rId19"/>
    <p:sldId id="274" r:id="rId20"/>
    <p:sldId id="266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60" r:id="rId29"/>
  </p:sldIdLst>
  <p:sldSz cx="18288000" cy="10287000"/>
  <p:notesSz cx="6858000" cy="9144000"/>
  <p:embeddedFontLs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Verdana Pro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AC079D-8696-4608-D481-019B823732D1}" name="Margo Hebert" initials="MH" userId="S::mhebert@ccmta.ca::93e91db5-fc10-4bb6-9a13-45d960e02106" providerId="AD"/>
  <p188:author id="{84A5B1E0-9C2B-BF3A-A6C0-4965F26CFF94}" name="Avery Guibord" initials="AG" userId="S::aguibord@ccmta.ca::0c02f17f-0d17-47fd-9338-0ae80af86e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F0A37-629E-52C7-7E0F-F5751273F5B9}" v="39" dt="2026-02-06T19:09:27.490"/>
    <p1510:client id="{B32DC15D-3132-B710-0A3E-42896D7A940A}" v="1" dt="2026-02-06T19:23:46.884"/>
    <p1510:client id="{C4AF16F4-108C-66B6-A7A1-7733D0BD7E66}" v="5" dt="2026-02-06T18:52:41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1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font" Target="fonts/font12.fntdata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63DD33-79B2-4339-8AE3-BCDC2C34E1CC}" authorId="{84A5B1E0-9C2B-BF3A-A6C0-4965F26CFF94}" created="2026-02-06T18:19:06.5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7" creationId="{A597C7FE-20AD-7433-486F-03EDE82E1EA6}"/>
      <ac:txMk cp="64">
        <ac:context len="65" hash="1431183979"/>
      </ac:txMk>
    </ac:txMkLst>
    <p188:pos x="2842846" y="1611923"/>
    <p188:replyLst>
      <p188:reply id="{B71D84B9-C9D4-49B9-BD1B-900FE00D14C4}" authorId="{99AC079D-8696-4608-D481-019B823732D1}" created="2026-02-06T18:50:24.184">
        <p188:txBody>
          <a:bodyPr/>
          <a:lstStyle/>
          <a:p>
            <a:r>
              <a:rPr lang="en-US"/>
              <a:t>Nice catch!</a:t>
            </a:r>
          </a:p>
        </p188:txBody>
      </p188:reply>
    </p188:replyLst>
    <p188:txBody>
      <a:bodyPr/>
      <a:lstStyle/>
      <a:p>
        <a:r>
          <a:rPr lang="en-US"/>
          <a:t>in-text citations in French to be displayed as "[1]" in the same font size as the content</a:t>
        </a:r>
      </a:p>
    </p188:txBody>
  </p188:cm>
</p188:cmLst>
</file>

<file path=ppt/comments/modernComment_11E_F67B61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6CB240-159E-4A26-A8AC-99259BF17BB5}" authorId="{84A5B1E0-9C2B-BF3A-A6C0-4965F26CFF94}" status="resolved" created="2026-02-06T18:52:28.53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35280940" sldId="286"/>
      <ac:graphicFrameMk id="5" creationId="{9B57C941-CF61-CF75-41F4-00D418485149}"/>
      <ac:tblMk/>
      <ac:tcMk rowId="3958186650" colId="328070185"/>
      <ac:txMk cp="0" len="16">
        <ac:context len="17" hash="1562758104"/>
      </ac:txMk>
    </ac:txMkLst>
    <p188:pos x="2269191" y="369794"/>
    <p188:txBody>
      <a:bodyPr/>
      <a:lstStyle/>
      <a:p>
        <a:r>
          <a:rPr lang="en-US"/>
          <a:t>On the RSS website we use the term "Groupes cibles" instead of "GROUPE À RISQUE "</a:t>
        </a:r>
      </a:p>
    </p188:txBody>
  </p188:cm>
  <p188:cm id="{5C4CC5C7-6BFB-49E6-8736-B7FE0090EBB5}" authorId="{84A5B1E0-9C2B-BF3A-A6C0-4965F26CFF94}" status="resolved" created="2026-02-06T18:52:41.63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35280940" sldId="286"/>
      <ac:spMk id="8" creationId="{B64C539B-1D36-41D5-B1F5-27ACED07C6FE}"/>
      <ac:txMk cp="15" len="16">
        <ac:context len="697" hash="1566643451"/>
      </ac:txMk>
    </ac:txMkLst>
    <p188:pos x="4151779" y="386602"/>
    <p188:replyLst>
      <p188:reply id="{FAA8BF33-0860-405C-880A-CA1FC246322B}" authorId="{99AC079D-8696-4608-D481-019B823732D1}" created="2026-02-06T19:23:46.884">
        <p188:txBody>
          <a:bodyPr/>
          <a:lstStyle/>
          <a:p>
            <a:r>
              <a:rPr lang="en-US"/>
              <a:t>Interesting.  That must mean that "groupes à risque" is also showing in the main strategy document.</a:t>
            </a:r>
          </a:p>
        </p188:txBody>
      </p188:reply>
    </p188:replyLst>
    <p188:txBody>
      <a:bodyPr/>
      <a:lstStyle/>
      <a:p>
        <a:r>
          <a:rPr lang="en-US"/>
          <a:t>see previous comment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78DB2-3C02-4EF2-9338-688E910340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E3907-928C-4026-B4FD-0997BC0F2F5F}">
      <dgm:prSet phldrT="[Text]" phldr="0"/>
      <dgm:spPr/>
      <dgm:t>
        <a:bodyPr/>
        <a:lstStyle/>
        <a:p>
          <a:r>
            <a:rPr lang="en-US">
              <a:latin typeface="Calibri"/>
            </a:rPr>
            <a:t>Federal</a:t>
          </a:r>
          <a:endParaRPr lang="en-US"/>
        </a:p>
      </dgm:t>
    </dgm:pt>
    <dgm:pt modelId="{51130AEF-2EB3-47BA-B0B8-3D7D5474C086}" type="parTrans" cxnId="{09041930-7711-45BA-8B90-45A0B2129668}">
      <dgm:prSet/>
      <dgm:spPr/>
      <dgm:t>
        <a:bodyPr/>
        <a:lstStyle/>
        <a:p>
          <a:endParaRPr lang="en-US"/>
        </a:p>
      </dgm:t>
    </dgm:pt>
    <dgm:pt modelId="{B861D3FA-CA67-4375-B12A-C042DCD15BF8}" type="sibTrans" cxnId="{09041930-7711-45BA-8B90-45A0B2129668}">
      <dgm:prSet/>
      <dgm:spPr/>
      <dgm:t>
        <a:bodyPr/>
        <a:lstStyle/>
        <a:p>
          <a:endParaRPr lang="en-US"/>
        </a:p>
      </dgm:t>
    </dgm:pt>
    <dgm:pt modelId="{4DBEE175-7BFB-4123-B0B7-05DC6237BF79}">
      <dgm:prSet phldrT="[Text]" phldr="1"/>
      <dgm:spPr/>
      <dgm:t>
        <a:bodyPr/>
        <a:lstStyle/>
        <a:p>
          <a:endParaRPr lang="en-US"/>
        </a:p>
      </dgm:t>
    </dgm:pt>
    <dgm:pt modelId="{931314D7-6D6F-4BDE-AD9F-3F18D9C1C625}" type="parTrans" cxnId="{6F838E09-6D5B-413F-BEAC-8F391B1C2E0F}">
      <dgm:prSet/>
      <dgm:spPr/>
      <dgm:t>
        <a:bodyPr/>
        <a:lstStyle/>
        <a:p>
          <a:endParaRPr lang="en-US"/>
        </a:p>
      </dgm:t>
    </dgm:pt>
    <dgm:pt modelId="{F73F1234-70A6-4592-A9DC-5F9F1A2784D6}" type="sibTrans" cxnId="{6F838E09-6D5B-413F-BEAC-8F391B1C2E0F}">
      <dgm:prSet/>
      <dgm:spPr/>
      <dgm:t>
        <a:bodyPr/>
        <a:lstStyle/>
        <a:p>
          <a:endParaRPr lang="en-US"/>
        </a:p>
      </dgm:t>
    </dgm:pt>
    <dgm:pt modelId="{96F83138-4EE6-4CA3-9758-60C756DBA1AC}">
      <dgm:prSet phldrT="[Text]" phldr="1"/>
      <dgm:spPr/>
      <dgm:t>
        <a:bodyPr/>
        <a:lstStyle/>
        <a:p>
          <a:endParaRPr lang="en-US"/>
        </a:p>
      </dgm:t>
    </dgm:pt>
    <dgm:pt modelId="{F4730FCA-014E-4F8D-B402-1D9D1A929E5F}" type="parTrans" cxnId="{B5FF00F7-BC48-4622-A40E-80269E887A9A}">
      <dgm:prSet/>
      <dgm:spPr/>
      <dgm:t>
        <a:bodyPr/>
        <a:lstStyle/>
        <a:p>
          <a:endParaRPr lang="en-US"/>
        </a:p>
      </dgm:t>
    </dgm:pt>
    <dgm:pt modelId="{F64A461F-5C40-490B-96E5-C605B190E60D}" type="sibTrans" cxnId="{B5FF00F7-BC48-4622-A40E-80269E887A9A}">
      <dgm:prSet/>
      <dgm:spPr/>
      <dgm:t>
        <a:bodyPr/>
        <a:lstStyle/>
        <a:p>
          <a:endParaRPr lang="en-US"/>
        </a:p>
      </dgm:t>
    </dgm:pt>
    <dgm:pt modelId="{82F85357-ED84-4100-87AB-E365E17E6555}">
      <dgm:prSet phldrT="[Text]" phldr="0"/>
      <dgm:spPr/>
      <dgm:t>
        <a:bodyPr/>
        <a:lstStyle/>
        <a:p>
          <a:r>
            <a:rPr lang="en-US">
              <a:latin typeface="Calibri"/>
            </a:rPr>
            <a:t>Provincial</a:t>
          </a:r>
          <a:endParaRPr lang="en-US"/>
        </a:p>
      </dgm:t>
    </dgm:pt>
    <dgm:pt modelId="{12BF72CD-0BE1-45F7-94BE-E2681B7EA2D9}" type="parTrans" cxnId="{E8D7D860-8401-4AA6-9D72-F77B9A9A7CA5}">
      <dgm:prSet/>
      <dgm:spPr/>
      <dgm:t>
        <a:bodyPr/>
        <a:lstStyle/>
        <a:p>
          <a:endParaRPr lang="en-US"/>
        </a:p>
      </dgm:t>
    </dgm:pt>
    <dgm:pt modelId="{1AF5C873-9BF1-45E1-942F-44FB2D7538D3}" type="sibTrans" cxnId="{E8D7D860-8401-4AA6-9D72-F77B9A9A7CA5}">
      <dgm:prSet/>
      <dgm:spPr/>
      <dgm:t>
        <a:bodyPr/>
        <a:lstStyle/>
        <a:p>
          <a:endParaRPr lang="en-US"/>
        </a:p>
      </dgm:t>
    </dgm:pt>
    <dgm:pt modelId="{6B0428A1-5026-4AF7-B8EF-B7BEBE05ED7C}">
      <dgm:prSet phldrT="[Text]" phldr="1"/>
      <dgm:spPr/>
      <dgm:t>
        <a:bodyPr/>
        <a:lstStyle/>
        <a:p>
          <a:endParaRPr lang="en-US"/>
        </a:p>
      </dgm:t>
    </dgm:pt>
    <dgm:pt modelId="{F20D6A11-8A15-4BC6-9B75-3EB93A64C5ED}" type="parTrans" cxnId="{23A6D5AC-8BB4-4E88-96E9-39AB430C7A40}">
      <dgm:prSet/>
      <dgm:spPr/>
      <dgm:t>
        <a:bodyPr/>
        <a:lstStyle/>
        <a:p>
          <a:endParaRPr lang="en-US"/>
        </a:p>
      </dgm:t>
    </dgm:pt>
    <dgm:pt modelId="{836EC2F3-20C6-4DDF-A8EA-9675DADF6000}" type="sibTrans" cxnId="{23A6D5AC-8BB4-4E88-96E9-39AB430C7A40}">
      <dgm:prSet/>
      <dgm:spPr/>
      <dgm:t>
        <a:bodyPr/>
        <a:lstStyle/>
        <a:p>
          <a:endParaRPr lang="en-US"/>
        </a:p>
      </dgm:t>
    </dgm:pt>
    <dgm:pt modelId="{25FC310F-9C5B-490A-957F-21D935464ABD}">
      <dgm:prSet phldrT="[Text]" phldr="1"/>
      <dgm:spPr/>
      <dgm:t>
        <a:bodyPr/>
        <a:lstStyle/>
        <a:p>
          <a:endParaRPr lang="en-US"/>
        </a:p>
      </dgm:t>
    </dgm:pt>
    <dgm:pt modelId="{CB248E7A-8895-4350-AB97-D3C954191C19}" type="parTrans" cxnId="{916E94FC-A159-48CC-B912-F6BE7B8BE4C5}">
      <dgm:prSet/>
      <dgm:spPr/>
      <dgm:t>
        <a:bodyPr/>
        <a:lstStyle/>
        <a:p>
          <a:endParaRPr lang="en-US"/>
        </a:p>
      </dgm:t>
    </dgm:pt>
    <dgm:pt modelId="{E0943270-8B46-44AD-A3B5-89EC25F4C197}" type="sibTrans" cxnId="{916E94FC-A159-48CC-B912-F6BE7B8BE4C5}">
      <dgm:prSet/>
      <dgm:spPr/>
      <dgm:t>
        <a:bodyPr/>
        <a:lstStyle/>
        <a:p>
          <a:endParaRPr lang="en-US"/>
        </a:p>
      </dgm:t>
    </dgm:pt>
    <dgm:pt modelId="{87F45039-97A9-4693-A422-7DCC4FAAB5DC}">
      <dgm:prSet phldrT="[Text]" phldr="0"/>
      <dgm:spPr/>
      <dgm:t>
        <a:bodyPr/>
        <a:lstStyle/>
        <a:p>
          <a:r>
            <a:rPr lang="en-US">
              <a:latin typeface="Calibri"/>
            </a:rPr>
            <a:t>Municipal</a:t>
          </a:r>
          <a:endParaRPr lang="en-US"/>
        </a:p>
      </dgm:t>
    </dgm:pt>
    <dgm:pt modelId="{5500CDC8-03C9-4A9C-BF1B-0E45E0D2BFBA}" type="parTrans" cxnId="{06BF7E14-D040-4B50-A70B-825F558F2D27}">
      <dgm:prSet/>
      <dgm:spPr/>
      <dgm:t>
        <a:bodyPr/>
        <a:lstStyle/>
        <a:p>
          <a:endParaRPr lang="en-US"/>
        </a:p>
      </dgm:t>
    </dgm:pt>
    <dgm:pt modelId="{A101E307-741E-4EC9-86D0-EA521B08F5CF}" type="sibTrans" cxnId="{06BF7E14-D040-4B50-A70B-825F558F2D27}">
      <dgm:prSet/>
      <dgm:spPr/>
      <dgm:t>
        <a:bodyPr/>
        <a:lstStyle/>
        <a:p>
          <a:endParaRPr lang="en-US"/>
        </a:p>
      </dgm:t>
    </dgm:pt>
    <dgm:pt modelId="{A5D3FAF3-6805-4471-BC86-C9650484F118}">
      <dgm:prSet phldrT="[Text]" phldr="1"/>
      <dgm:spPr/>
      <dgm:t>
        <a:bodyPr/>
        <a:lstStyle/>
        <a:p>
          <a:endParaRPr lang="en-US"/>
        </a:p>
      </dgm:t>
    </dgm:pt>
    <dgm:pt modelId="{6233D668-F62A-4001-B405-ACFD4845351D}" type="parTrans" cxnId="{822188D6-1A6E-42F3-AC20-6BA1E0A9C1AD}">
      <dgm:prSet/>
      <dgm:spPr/>
      <dgm:t>
        <a:bodyPr/>
        <a:lstStyle/>
        <a:p>
          <a:endParaRPr lang="en-US"/>
        </a:p>
      </dgm:t>
    </dgm:pt>
    <dgm:pt modelId="{7695610C-E3BC-4DF2-B218-AA25FE7238D2}" type="sibTrans" cxnId="{822188D6-1A6E-42F3-AC20-6BA1E0A9C1AD}">
      <dgm:prSet/>
      <dgm:spPr/>
      <dgm:t>
        <a:bodyPr/>
        <a:lstStyle/>
        <a:p>
          <a:endParaRPr lang="en-US"/>
        </a:p>
      </dgm:t>
    </dgm:pt>
    <dgm:pt modelId="{10051786-FFC4-4322-90AD-35473661368A}">
      <dgm:prSet phldrT="[Text]" phldr="1"/>
      <dgm:spPr/>
      <dgm:t>
        <a:bodyPr/>
        <a:lstStyle/>
        <a:p>
          <a:endParaRPr lang="en-US"/>
        </a:p>
      </dgm:t>
    </dgm:pt>
    <dgm:pt modelId="{B0AFFFB1-0E19-4206-830C-A5FCD5A00950}" type="parTrans" cxnId="{DDABF571-B82B-4CB6-9E32-3A0950406B75}">
      <dgm:prSet/>
      <dgm:spPr/>
      <dgm:t>
        <a:bodyPr/>
        <a:lstStyle/>
        <a:p>
          <a:endParaRPr lang="en-US"/>
        </a:p>
      </dgm:t>
    </dgm:pt>
    <dgm:pt modelId="{84CF523F-D5CC-4DE4-837B-F0F784E36A0D}" type="sibTrans" cxnId="{DDABF571-B82B-4CB6-9E32-3A0950406B75}">
      <dgm:prSet/>
      <dgm:spPr/>
      <dgm:t>
        <a:bodyPr/>
        <a:lstStyle/>
        <a:p>
          <a:endParaRPr lang="en-US"/>
        </a:p>
      </dgm:t>
    </dgm:pt>
    <dgm:pt modelId="{0841A300-B9C2-428C-A788-700A3B973C70}" type="pres">
      <dgm:prSet presAssocID="{5E678DB2-3C02-4EF2-9338-688E910340B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063831B-E8A8-4BD2-8F89-403B9B6650B5}" type="pres">
      <dgm:prSet presAssocID="{5E678DB2-3C02-4EF2-9338-688E910340B2}" presName="cycle" presStyleCnt="0"/>
      <dgm:spPr/>
    </dgm:pt>
    <dgm:pt modelId="{B715E52C-62C1-477E-A6E3-4E9139C35844}" type="pres">
      <dgm:prSet presAssocID="{5E678DB2-3C02-4EF2-9338-688E910340B2}" presName="centerShape" presStyleCnt="0"/>
      <dgm:spPr/>
    </dgm:pt>
    <dgm:pt modelId="{C101FC99-1E4F-4EE6-925D-C5C26E43AFDA}" type="pres">
      <dgm:prSet presAssocID="{5E678DB2-3C02-4EF2-9338-688E910340B2}" presName="connSite" presStyleLbl="node1" presStyleIdx="0" presStyleCnt="4"/>
      <dgm:spPr/>
    </dgm:pt>
    <dgm:pt modelId="{03190800-1E31-4684-B624-5569544A8BB9}" type="pres">
      <dgm:prSet presAssocID="{5E678DB2-3C02-4EF2-9338-688E910340B2}" presName="visible" presStyleLbl="node1" presStyleIdx="0" presStyleCnt="4"/>
      <dgm:spPr/>
    </dgm:pt>
    <dgm:pt modelId="{A59FF3FD-2FDA-413E-8DE2-2441A8FE2DC5}" type="pres">
      <dgm:prSet presAssocID="{51130AEF-2EB3-47BA-B0B8-3D7D5474C086}" presName="Name25" presStyleLbl="parChTrans1D1" presStyleIdx="0" presStyleCnt="3"/>
      <dgm:spPr/>
    </dgm:pt>
    <dgm:pt modelId="{3A3DE742-6830-4DBF-9B39-BD4C8C751C1F}" type="pres">
      <dgm:prSet presAssocID="{EBFE3907-928C-4026-B4FD-0997BC0F2F5F}" presName="node" presStyleCnt="0"/>
      <dgm:spPr/>
    </dgm:pt>
    <dgm:pt modelId="{95D27F73-13D8-4074-B100-227004544FC0}" type="pres">
      <dgm:prSet presAssocID="{EBFE3907-928C-4026-B4FD-0997BC0F2F5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E5895F4-CA1C-4AE6-86FB-31F2588F092D}" type="pres">
      <dgm:prSet presAssocID="{EBFE3907-928C-4026-B4FD-0997BC0F2F5F}" presName="childNode" presStyleLbl="revTx" presStyleIdx="0" presStyleCnt="3">
        <dgm:presLayoutVars>
          <dgm:bulletEnabled val="1"/>
        </dgm:presLayoutVars>
      </dgm:prSet>
      <dgm:spPr/>
    </dgm:pt>
    <dgm:pt modelId="{7570E15B-572A-4955-9A31-0F699B31BB70}" type="pres">
      <dgm:prSet presAssocID="{12BF72CD-0BE1-45F7-94BE-E2681B7EA2D9}" presName="Name25" presStyleLbl="parChTrans1D1" presStyleIdx="1" presStyleCnt="3"/>
      <dgm:spPr/>
    </dgm:pt>
    <dgm:pt modelId="{9F92FFA1-32EC-4A6D-AF2C-C4D095890C4E}" type="pres">
      <dgm:prSet presAssocID="{82F85357-ED84-4100-87AB-E365E17E6555}" presName="node" presStyleCnt="0"/>
      <dgm:spPr/>
    </dgm:pt>
    <dgm:pt modelId="{C4B1CADF-1133-4245-9E49-5C1B46AA2DAB}" type="pres">
      <dgm:prSet presAssocID="{82F85357-ED84-4100-87AB-E365E17E655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EB5BD41-C1AE-43CA-8F37-FC0955261116}" type="pres">
      <dgm:prSet presAssocID="{82F85357-ED84-4100-87AB-E365E17E6555}" presName="childNode" presStyleLbl="revTx" presStyleIdx="1" presStyleCnt="3">
        <dgm:presLayoutVars>
          <dgm:bulletEnabled val="1"/>
        </dgm:presLayoutVars>
      </dgm:prSet>
      <dgm:spPr/>
    </dgm:pt>
    <dgm:pt modelId="{26D4CF60-CA2B-46A2-B3FC-6EF4CCEACC2A}" type="pres">
      <dgm:prSet presAssocID="{5500CDC8-03C9-4A9C-BF1B-0E45E0D2BFBA}" presName="Name25" presStyleLbl="parChTrans1D1" presStyleIdx="2" presStyleCnt="3"/>
      <dgm:spPr/>
    </dgm:pt>
    <dgm:pt modelId="{6DF0BD62-6880-4C1F-B9E4-F041C1D53D65}" type="pres">
      <dgm:prSet presAssocID="{87F45039-97A9-4693-A422-7DCC4FAAB5DC}" presName="node" presStyleCnt="0"/>
      <dgm:spPr/>
    </dgm:pt>
    <dgm:pt modelId="{603761F5-C042-4F63-A94F-389BA8500E96}" type="pres">
      <dgm:prSet presAssocID="{87F45039-97A9-4693-A422-7DCC4FAAB5D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045B7AE8-13DE-4424-A987-1747E1FCA447}" type="pres">
      <dgm:prSet presAssocID="{87F45039-97A9-4693-A422-7DCC4FAAB5D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F838E09-6D5B-413F-BEAC-8F391B1C2E0F}" srcId="{EBFE3907-928C-4026-B4FD-0997BC0F2F5F}" destId="{4DBEE175-7BFB-4123-B0B7-05DC6237BF79}" srcOrd="0" destOrd="0" parTransId="{931314D7-6D6F-4BDE-AD9F-3F18D9C1C625}" sibTransId="{F73F1234-70A6-4592-A9DC-5F9F1A2784D6}"/>
    <dgm:cxn modelId="{6C61A70C-55AE-4FDA-A7DE-52BD087EDC77}" type="presOf" srcId="{A5D3FAF3-6805-4471-BC86-C9650484F118}" destId="{045B7AE8-13DE-4424-A987-1747E1FCA447}" srcOrd="0" destOrd="0" presId="urn:microsoft.com/office/officeart/2005/8/layout/radial2"/>
    <dgm:cxn modelId="{663C3711-3B80-4520-B4BB-50B3F82B70A3}" type="presOf" srcId="{5500CDC8-03C9-4A9C-BF1B-0E45E0D2BFBA}" destId="{26D4CF60-CA2B-46A2-B3FC-6EF4CCEACC2A}" srcOrd="0" destOrd="0" presId="urn:microsoft.com/office/officeart/2005/8/layout/radial2"/>
    <dgm:cxn modelId="{06BF7E14-D040-4B50-A70B-825F558F2D27}" srcId="{5E678DB2-3C02-4EF2-9338-688E910340B2}" destId="{87F45039-97A9-4693-A422-7DCC4FAAB5DC}" srcOrd="2" destOrd="0" parTransId="{5500CDC8-03C9-4A9C-BF1B-0E45E0D2BFBA}" sibTransId="{A101E307-741E-4EC9-86D0-EA521B08F5CF}"/>
    <dgm:cxn modelId="{A2EDB92A-F3EC-4F28-AEFE-358C35F700DE}" type="presOf" srcId="{51130AEF-2EB3-47BA-B0B8-3D7D5474C086}" destId="{A59FF3FD-2FDA-413E-8DE2-2441A8FE2DC5}" srcOrd="0" destOrd="0" presId="urn:microsoft.com/office/officeart/2005/8/layout/radial2"/>
    <dgm:cxn modelId="{09041930-7711-45BA-8B90-45A0B2129668}" srcId="{5E678DB2-3C02-4EF2-9338-688E910340B2}" destId="{EBFE3907-928C-4026-B4FD-0997BC0F2F5F}" srcOrd="0" destOrd="0" parTransId="{51130AEF-2EB3-47BA-B0B8-3D7D5474C086}" sibTransId="{B861D3FA-CA67-4375-B12A-C042DCD15BF8}"/>
    <dgm:cxn modelId="{15ECE13F-9DF7-4744-AB94-BBABFFF5431A}" type="presOf" srcId="{4DBEE175-7BFB-4123-B0B7-05DC6237BF79}" destId="{BE5895F4-CA1C-4AE6-86FB-31F2588F092D}" srcOrd="0" destOrd="0" presId="urn:microsoft.com/office/officeart/2005/8/layout/radial2"/>
    <dgm:cxn modelId="{E8D7D860-8401-4AA6-9D72-F77B9A9A7CA5}" srcId="{5E678DB2-3C02-4EF2-9338-688E910340B2}" destId="{82F85357-ED84-4100-87AB-E365E17E6555}" srcOrd="1" destOrd="0" parTransId="{12BF72CD-0BE1-45F7-94BE-E2681B7EA2D9}" sibTransId="{1AF5C873-9BF1-45E1-942F-44FB2D7538D3}"/>
    <dgm:cxn modelId="{DDABF571-B82B-4CB6-9E32-3A0950406B75}" srcId="{87F45039-97A9-4693-A422-7DCC4FAAB5DC}" destId="{10051786-FFC4-4322-90AD-35473661368A}" srcOrd="1" destOrd="0" parTransId="{B0AFFFB1-0E19-4206-830C-A5FCD5A00950}" sibTransId="{84CF523F-D5CC-4DE4-837B-F0F784E36A0D}"/>
    <dgm:cxn modelId="{B3349654-BF60-4016-8526-D110AA18C771}" type="presOf" srcId="{87F45039-97A9-4693-A422-7DCC4FAAB5DC}" destId="{603761F5-C042-4F63-A94F-389BA8500E96}" srcOrd="0" destOrd="0" presId="urn:microsoft.com/office/officeart/2005/8/layout/radial2"/>
    <dgm:cxn modelId="{26F43056-7DA5-4C71-B5DE-C0AA5FA1F24A}" type="presOf" srcId="{10051786-FFC4-4322-90AD-35473661368A}" destId="{045B7AE8-13DE-4424-A987-1747E1FCA447}" srcOrd="0" destOrd="1" presId="urn:microsoft.com/office/officeart/2005/8/layout/radial2"/>
    <dgm:cxn modelId="{E856FC7C-F09E-4DC2-9DC0-2EB1E35D0F70}" type="presOf" srcId="{5E678DB2-3C02-4EF2-9338-688E910340B2}" destId="{0841A300-B9C2-428C-A788-700A3B973C70}" srcOrd="0" destOrd="0" presId="urn:microsoft.com/office/officeart/2005/8/layout/radial2"/>
    <dgm:cxn modelId="{D887899B-849A-41F0-8117-38F8697A765E}" type="presOf" srcId="{6B0428A1-5026-4AF7-B8EF-B7BEBE05ED7C}" destId="{0EB5BD41-C1AE-43CA-8F37-FC0955261116}" srcOrd="0" destOrd="0" presId="urn:microsoft.com/office/officeart/2005/8/layout/radial2"/>
    <dgm:cxn modelId="{23A6D5AC-8BB4-4E88-96E9-39AB430C7A40}" srcId="{82F85357-ED84-4100-87AB-E365E17E6555}" destId="{6B0428A1-5026-4AF7-B8EF-B7BEBE05ED7C}" srcOrd="0" destOrd="0" parTransId="{F20D6A11-8A15-4BC6-9B75-3EB93A64C5ED}" sibTransId="{836EC2F3-20C6-4DDF-A8EA-9675DADF6000}"/>
    <dgm:cxn modelId="{01BF29AD-15E5-4BFA-A122-33B16E79BDD7}" type="presOf" srcId="{25FC310F-9C5B-490A-957F-21D935464ABD}" destId="{0EB5BD41-C1AE-43CA-8F37-FC0955261116}" srcOrd="0" destOrd="1" presId="urn:microsoft.com/office/officeart/2005/8/layout/radial2"/>
    <dgm:cxn modelId="{BAE24FB4-7AE3-4F9E-B72D-FED535E2BC86}" type="presOf" srcId="{96F83138-4EE6-4CA3-9758-60C756DBA1AC}" destId="{BE5895F4-CA1C-4AE6-86FB-31F2588F092D}" srcOrd="0" destOrd="1" presId="urn:microsoft.com/office/officeart/2005/8/layout/radial2"/>
    <dgm:cxn modelId="{28156CC8-6B35-4414-8F56-735502816667}" type="presOf" srcId="{EBFE3907-928C-4026-B4FD-0997BC0F2F5F}" destId="{95D27F73-13D8-4074-B100-227004544FC0}" srcOrd="0" destOrd="0" presId="urn:microsoft.com/office/officeart/2005/8/layout/radial2"/>
    <dgm:cxn modelId="{822188D6-1A6E-42F3-AC20-6BA1E0A9C1AD}" srcId="{87F45039-97A9-4693-A422-7DCC4FAAB5DC}" destId="{A5D3FAF3-6805-4471-BC86-C9650484F118}" srcOrd="0" destOrd="0" parTransId="{6233D668-F62A-4001-B405-ACFD4845351D}" sibTransId="{7695610C-E3BC-4DF2-B218-AA25FE7238D2}"/>
    <dgm:cxn modelId="{F1BFE0E9-0400-46D7-AD34-A16379BACE45}" type="presOf" srcId="{82F85357-ED84-4100-87AB-E365E17E6555}" destId="{C4B1CADF-1133-4245-9E49-5C1B46AA2DAB}" srcOrd="0" destOrd="0" presId="urn:microsoft.com/office/officeart/2005/8/layout/radial2"/>
    <dgm:cxn modelId="{212DD3F3-7C31-4B87-BEE6-E2882899780E}" type="presOf" srcId="{12BF72CD-0BE1-45F7-94BE-E2681B7EA2D9}" destId="{7570E15B-572A-4955-9A31-0F699B31BB70}" srcOrd="0" destOrd="0" presId="urn:microsoft.com/office/officeart/2005/8/layout/radial2"/>
    <dgm:cxn modelId="{B5FF00F7-BC48-4622-A40E-80269E887A9A}" srcId="{EBFE3907-928C-4026-B4FD-0997BC0F2F5F}" destId="{96F83138-4EE6-4CA3-9758-60C756DBA1AC}" srcOrd="1" destOrd="0" parTransId="{F4730FCA-014E-4F8D-B402-1D9D1A929E5F}" sibTransId="{F64A461F-5C40-490B-96E5-C605B190E60D}"/>
    <dgm:cxn modelId="{916E94FC-A159-48CC-B912-F6BE7B8BE4C5}" srcId="{82F85357-ED84-4100-87AB-E365E17E6555}" destId="{25FC310F-9C5B-490A-957F-21D935464ABD}" srcOrd="1" destOrd="0" parTransId="{CB248E7A-8895-4350-AB97-D3C954191C19}" sibTransId="{E0943270-8B46-44AD-A3B5-89EC25F4C197}"/>
    <dgm:cxn modelId="{14D03684-A655-4879-AEB6-4B8B171434F7}" type="presParOf" srcId="{0841A300-B9C2-428C-A788-700A3B973C70}" destId="{4063831B-E8A8-4BD2-8F89-403B9B6650B5}" srcOrd="0" destOrd="0" presId="urn:microsoft.com/office/officeart/2005/8/layout/radial2"/>
    <dgm:cxn modelId="{B208145B-2659-4954-A3E0-5F94C2341E86}" type="presParOf" srcId="{4063831B-E8A8-4BD2-8F89-403B9B6650B5}" destId="{B715E52C-62C1-477E-A6E3-4E9139C35844}" srcOrd="0" destOrd="0" presId="urn:microsoft.com/office/officeart/2005/8/layout/radial2"/>
    <dgm:cxn modelId="{A918DC39-BCD6-4A39-B8E6-E6DEF60BA976}" type="presParOf" srcId="{B715E52C-62C1-477E-A6E3-4E9139C35844}" destId="{C101FC99-1E4F-4EE6-925D-C5C26E43AFDA}" srcOrd="0" destOrd="0" presId="urn:microsoft.com/office/officeart/2005/8/layout/radial2"/>
    <dgm:cxn modelId="{F16AA838-18F0-44A0-A410-BE7D61E7E53E}" type="presParOf" srcId="{B715E52C-62C1-477E-A6E3-4E9139C35844}" destId="{03190800-1E31-4684-B624-5569544A8BB9}" srcOrd="1" destOrd="0" presId="urn:microsoft.com/office/officeart/2005/8/layout/radial2"/>
    <dgm:cxn modelId="{E5B3FCB9-2A66-4F57-B305-E910EDA58B51}" type="presParOf" srcId="{4063831B-E8A8-4BD2-8F89-403B9B6650B5}" destId="{A59FF3FD-2FDA-413E-8DE2-2441A8FE2DC5}" srcOrd="1" destOrd="0" presId="urn:microsoft.com/office/officeart/2005/8/layout/radial2"/>
    <dgm:cxn modelId="{C0F08FBA-1AFC-4E54-A3DA-7B540C442FD5}" type="presParOf" srcId="{4063831B-E8A8-4BD2-8F89-403B9B6650B5}" destId="{3A3DE742-6830-4DBF-9B39-BD4C8C751C1F}" srcOrd="2" destOrd="0" presId="urn:microsoft.com/office/officeart/2005/8/layout/radial2"/>
    <dgm:cxn modelId="{BEC67E26-B8D8-41EB-810F-DA94FFA45893}" type="presParOf" srcId="{3A3DE742-6830-4DBF-9B39-BD4C8C751C1F}" destId="{95D27F73-13D8-4074-B100-227004544FC0}" srcOrd="0" destOrd="0" presId="urn:microsoft.com/office/officeart/2005/8/layout/radial2"/>
    <dgm:cxn modelId="{A774B498-4C53-4C65-82C3-96A55F081031}" type="presParOf" srcId="{3A3DE742-6830-4DBF-9B39-BD4C8C751C1F}" destId="{BE5895F4-CA1C-4AE6-86FB-31F2588F092D}" srcOrd="1" destOrd="0" presId="urn:microsoft.com/office/officeart/2005/8/layout/radial2"/>
    <dgm:cxn modelId="{45D81304-17C2-4307-B1F6-BF563635A6FC}" type="presParOf" srcId="{4063831B-E8A8-4BD2-8F89-403B9B6650B5}" destId="{7570E15B-572A-4955-9A31-0F699B31BB70}" srcOrd="3" destOrd="0" presId="urn:microsoft.com/office/officeart/2005/8/layout/radial2"/>
    <dgm:cxn modelId="{EA148D42-F2A2-40DA-B98E-84117B044D2A}" type="presParOf" srcId="{4063831B-E8A8-4BD2-8F89-403B9B6650B5}" destId="{9F92FFA1-32EC-4A6D-AF2C-C4D095890C4E}" srcOrd="4" destOrd="0" presId="urn:microsoft.com/office/officeart/2005/8/layout/radial2"/>
    <dgm:cxn modelId="{954FCC3F-F7A5-474B-A039-765DDB614C5F}" type="presParOf" srcId="{9F92FFA1-32EC-4A6D-AF2C-C4D095890C4E}" destId="{C4B1CADF-1133-4245-9E49-5C1B46AA2DAB}" srcOrd="0" destOrd="0" presId="urn:microsoft.com/office/officeart/2005/8/layout/radial2"/>
    <dgm:cxn modelId="{BD98C9AA-7AA7-4377-A220-9E4EAE607C8B}" type="presParOf" srcId="{9F92FFA1-32EC-4A6D-AF2C-C4D095890C4E}" destId="{0EB5BD41-C1AE-43CA-8F37-FC0955261116}" srcOrd="1" destOrd="0" presId="urn:microsoft.com/office/officeart/2005/8/layout/radial2"/>
    <dgm:cxn modelId="{4F002708-AB5B-4738-A39F-2E06DC6BEEA1}" type="presParOf" srcId="{4063831B-E8A8-4BD2-8F89-403B9B6650B5}" destId="{26D4CF60-CA2B-46A2-B3FC-6EF4CCEACC2A}" srcOrd="5" destOrd="0" presId="urn:microsoft.com/office/officeart/2005/8/layout/radial2"/>
    <dgm:cxn modelId="{F1949E70-BE66-49EE-A4FE-B9EA7A252C4A}" type="presParOf" srcId="{4063831B-E8A8-4BD2-8F89-403B9B6650B5}" destId="{6DF0BD62-6880-4C1F-B9E4-F041C1D53D65}" srcOrd="6" destOrd="0" presId="urn:microsoft.com/office/officeart/2005/8/layout/radial2"/>
    <dgm:cxn modelId="{1DCC417E-B023-4D4B-BD64-9E46ABD86AC9}" type="presParOf" srcId="{6DF0BD62-6880-4C1F-B9E4-F041C1D53D65}" destId="{603761F5-C042-4F63-A94F-389BA8500E96}" srcOrd="0" destOrd="0" presId="urn:microsoft.com/office/officeart/2005/8/layout/radial2"/>
    <dgm:cxn modelId="{7D38F70C-556F-43A2-AE6D-1C3D6724ACD7}" type="presParOf" srcId="{6DF0BD62-6880-4C1F-B9E4-F041C1D53D65}" destId="{045B7AE8-13DE-4424-A987-1747E1FCA44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F60-CA2B-46A2-B3FC-6EF4CCEACC2A}">
      <dsp:nvSpPr>
        <dsp:cNvPr id="0" name=""/>
        <dsp:cNvSpPr/>
      </dsp:nvSpPr>
      <dsp:spPr>
        <a:xfrm rot="2562770">
          <a:off x="1339422" y="2491320"/>
          <a:ext cx="52053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20530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0E15B-572A-4955-9A31-0F699B31BB70}">
      <dsp:nvSpPr>
        <dsp:cNvPr id="0" name=""/>
        <dsp:cNvSpPr/>
      </dsp:nvSpPr>
      <dsp:spPr>
        <a:xfrm>
          <a:off x="1408454" y="1779548"/>
          <a:ext cx="57900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7900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FF3FD-2FDA-413E-8DE2-2441A8FE2DC5}">
      <dsp:nvSpPr>
        <dsp:cNvPr id="0" name=""/>
        <dsp:cNvSpPr/>
      </dsp:nvSpPr>
      <dsp:spPr>
        <a:xfrm rot="19104515">
          <a:off x="1331921" y="1063446"/>
          <a:ext cx="60716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716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0800-1E31-4684-B624-5569544A8BB9}">
      <dsp:nvSpPr>
        <dsp:cNvPr id="0" name=""/>
        <dsp:cNvSpPr/>
      </dsp:nvSpPr>
      <dsp:spPr>
        <a:xfrm>
          <a:off x="466" y="983927"/>
          <a:ext cx="1656457" cy="165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7F73-13D8-4074-B100-227004544FC0}">
      <dsp:nvSpPr>
        <dsp:cNvPr id="0" name=""/>
        <dsp:cNvSpPr/>
      </dsp:nvSpPr>
      <dsp:spPr>
        <a:xfrm>
          <a:off x="1745665" y="123106"/>
          <a:ext cx="927297" cy="92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</a:rPr>
            <a:t>Federal</a:t>
          </a:r>
          <a:endParaRPr lang="en-US" sz="1300" kern="1200"/>
        </a:p>
      </dsp:txBody>
      <dsp:txXfrm>
        <a:off x="1881465" y="258906"/>
        <a:ext cx="655697" cy="655697"/>
      </dsp:txXfrm>
    </dsp:sp>
    <dsp:sp modelId="{BE5895F4-CA1C-4AE6-86FB-31F2588F092D}">
      <dsp:nvSpPr>
        <dsp:cNvPr id="0" name=""/>
        <dsp:cNvSpPr/>
      </dsp:nvSpPr>
      <dsp:spPr>
        <a:xfrm>
          <a:off x="2765692" y="123106"/>
          <a:ext cx="1390945" cy="92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65692" y="123106"/>
        <a:ext cx="1390945" cy="927297"/>
      </dsp:txXfrm>
    </dsp:sp>
    <dsp:sp modelId="{C4B1CADF-1133-4245-9E49-5C1B46AA2DAB}">
      <dsp:nvSpPr>
        <dsp:cNvPr id="0" name=""/>
        <dsp:cNvSpPr/>
      </dsp:nvSpPr>
      <dsp:spPr>
        <a:xfrm>
          <a:off x="1987460" y="1315218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</a:rPr>
            <a:t>Provincial</a:t>
          </a:r>
          <a:endParaRPr lang="en-US" sz="1300" kern="1200"/>
        </a:p>
      </dsp:txBody>
      <dsp:txXfrm>
        <a:off x="2133009" y="1460767"/>
        <a:ext cx="702776" cy="702776"/>
      </dsp:txXfrm>
    </dsp:sp>
    <dsp:sp modelId="{0EB5BD41-C1AE-43CA-8F37-FC0955261116}">
      <dsp:nvSpPr>
        <dsp:cNvPr id="0" name=""/>
        <dsp:cNvSpPr/>
      </dsp:nvSpPr>
      <dsp:spPr>
        <a:xfrm>
          <a:off x="3080722" y="1315218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3080722" y="1315218"/>
        <a:ext cx="1490811" cy="993874"/>
      </dsp:txXfrm>
    </dsp:sp>
    <dsp:sp modelId="{603761F5-C042-4F63-A94F-389BA8500E96}">
      <dsp:nvSpPr>
        <dsp:cNvPr id="0" name=""/>
        <dsp:cNvSpPr/>
      </dsp:nvSpPr>
      <dsp:spPr>
        <a:xfrm>
          <a:off x="1659115" y="2540619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</a:rPr>
            <a:t>Municipal</a:t>
          </a:r>
          <a:endParaRPr lang="en-US" sz="1300" kern="1200"/>
        </a:p>
      </dsp:txBody>
      <dsp:txXfrm>
        <a:off x="1804664" y="2686168"/>
        <a:ext cx="702776" cy="702776"/>
      </dsp:txXfrm>
    </dsp:sp>
    <dsp:sp modelId="{045B7AE8-13DE-4424-A987-1747E1FCA447}">
      <dsp:nvSpPr>
        <dsp:cNvPr id="0" name=""/>
        <dsp:cNvSpPr/>
      </dsp:nvSpPr>
      <dsp:spPr>
        <a:xfrm>
          <a:off x="2752376" y="2540619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52376" y="2540619"/>
        <a:ext cx="1490811" cy="9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oolkit.irap.org/fr/management/safe-system-approa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1E_F67B612C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roadsafetystrategy.ca/fr/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18019" y="1824209"/>
            <a:ext cx="3693266" cy="36932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EAAF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7"/>
            <p:cNvSpPr/>
            <p:nvPr/>
          </p:nvSpPr>
          <p:spPr>
            <a:xfrm>
              <a:off x="353169" y="339062"/>
              <a:ext cx="5643663" cy="5618537"/>
            </a:xfrm>
            <a:custGeom>
              <a:avLst/>
              <a:gdLst/>
              <a:ahLst/>
              <a:cxnLst/>
              <a:rect l="l" t="t" r="r" b="b"/>
              <a:pathLst>
                <a:path w="5643663" h="5618537">
                  <a:moveTo>
                    <a:pt x="2821831" y="28"/>
                  </a:moveTo>
                  <a:cubicBezTo>
                    <a:pt x="1815193" y="-4474"/>
                    <a:pt x="883090" y="529978"/>
                    <a:pt x="378467" y="1401009"/>
                  </a:cubicBezTo>
                  <a:cubicBezTo>
                    <a:pt x="-126156" y="2272040"/>
                    <a:pt x="-126156" y="3346496"/>
                    <a:pt x="378467" y="4217527"/>
                  </a:cubicBezTo>
                  <a:cubicBezTo>
                    <a:pt x="883090" y="5088559"/>
                    <a:pt x="1815193" y="5623010"/>
                    <a:pt x="2821831" y="5618508"/>
                  </a:cubicBezTo>
                  <a:cubicBezTo>
                    <a:pt x="3828469" y="5623010"/>
                    <a:pt x="4760572" y="5088559"/>
                    <a:pt x="5265195" y="4217527"/>
                  </a:cubicBezTo>
                  <a:cubicBezTo>
                    <a:pt x="5769818" y="3346496"/>
                    <a:pt x="5769818" y="2272040"/>
                    <a:pt x="5265195" y="1401009"/>
                  </a:cubicBezTo>
                  <a:cubicBezTo>
                    <a:pt x="4760572" y="529978"/>
                    <a:pt x="3828469" y="-4474"/>
                    <a:pt x="2821831" y="28"/>
                  </a:cubicBezTo>
                  <a:close/>
                </a:path>
              </a:pathLst>
            </a:custGeom>
            <a:blipFill>
              <a:blip r:embed="rId2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1847A609-9580-BBA9-1578-1C2943DD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rot="5400000">
            <a:off x="12243198" y="5517785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 rot="5400000">
            <a:off x="14904041" y="553262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A3CA726-7361-CBBC-8823-27F9B056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36" y="7949067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black background with yellow arrows&#10;&#10;AI-generated content may be incorrect.">
            <a:extLst>
              <a:ext uri="{FF2B5EF4-FFF2-40B4-BE49-F238E27FC236}">
                <a16:creationId xmlns:a16="http://schemas.microsoft.com/office/drawing/2014/main" id="{25ACA45D-B52E-FDBD-EE7F-189198DD4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086" y="1642027"/>
            <a:ext cx="4794250" cy="4049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ABA18-8B96-C2F7-F9DE-975E584C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8BEC4E-10A6-DC9C-18C4-762BCF4D1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1C70-F26C-31E2-E402-B1A362677556}"/>
              </a:ext>
            </a:extLst>
          </p:cNvPr>
          <p:cNvSpPr txBox="1"/>
          <p:nvPr/>
        </p:nvSpPr>
        <p:spPr>
          <a:xfrm>
            <a:off x="1108881" y="9271948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8566654-D671-5F5B-9348-9AF088742863}"/>
              </a:ext>
            </a:extLst>
          </p:cNvPr>
          <p:cNvSpPr txBox="1">
            <a:spLocks/>
          </p:cNvSpPr>
          <p:nvPr/>
        </p:nvSpPr>
        <p:spPr>
          <a:xfrm>
            <a:off x="2594758" y="3093275"/>
            <a:ext cx="14302235" cy="619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"/>
              </a:spcBef>
            </a:pPr>
            <a:r>
              <a:rPr lang="en-US">
                <a:solidFill>
                  <a:schemeClr val="tx1"/>
                </a:solidFill>
              </a:rPr>
              <a:t>Bien </a:t>
            </a:r>
            <a:r>
              <a:rPr lang="en-US" err="1">
                <a:solidFill>
                  <a:schemeClr val="tx1"/>
                </a:solidFill>
              </a:rPr>
              <a:t>que</a:t>
            </a:r>
            <a:r>
              <a:rPr lang="en-US">
                <a:solidFill>
                  <a:schemeClr val="tx1"/>
                </a:solidFill>
              </a:rPr>
              <a:t> la SSR 2035+ </a:t>
            </a:r>
            <a:r>
              <a:rPr lang="en-US" err="1">
                <a:solidFill>
                  <a:schemeClr val="tx1"/>
                </a:solidFill>
              </a:rPr>
              <a:t>soit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axée</a:t>
            </a:r>
            <a:r>
              <a:rPr lang="en-US">
                <a:solidFill>
                  <a:schemeClr val="tx1"/>
                </a:solidFill>
              </a:rPr>
              <a:t> sur la </a:t>
            </a:r>
            <a:r>
              <a:rPr lang="en-US" err="1">
                <a:solidFill>
                  <a:schemeClr val="tx1"/>
                </a:solidFill>
              </a:rPr>
              <a:t>sécurité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routière</a:t>
            </a:r>
            <a:r>
              <a:rPr lang="en-US">
                <a:solidFill>
                  <a:schemeClr val="tx1"/>
                </a:solidFill>
              </a:rPr>
              <a:t>, la nouvelle </a:t>
            </a:r>
            <a:r>
              <a:rPr lang="en-US" err="1">
                <a:solidFill>
                  <a:schemeClr val="tx1"/>
                </a:solidFill>
              </a:rPr>
              <a:t>stratégie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reconnaît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que</a:t>
            </a:r>
            <a:r>
              <a:rPr lang="en-US">
                <a:solidFill>
                  <a:schemeClr val="tx1"/>
                </a:solidFill>
              </a:rPr>
              <a:t> les questions de </a:t>
            </a:r>
            <a:r>
              <a:rPr lang="en-US" err="1">
                <a:solidFill>
                  <a:schemeClr val="tx1"/>
                </a:solidFill>
              </a:rPr>
              <a:t>sécurité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routière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recoupent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d’autres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facteurs</a:t>
            </a:r>
            <a:r>
              <a:rPr lang="en-US">
                <a:solidFill>
                  <a:schemeClr val="tx1"/>
                </a:solidFill>
              </a:rPr>
              <a:t> du réseau de transport </a:t>
            </a:r>
            <a:r>
              <a:rPr lang="en-US" err="1">
                <a:solidFill>
                  <a:schemeClr val="tx1"/>
                </a:solidFill>
              </a:rPr>
              <a:t>routier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 err="1">
                <a:solidFill>
                  <a:schemeClr val="tx1"/>
                </a:solidFill>
              </a:rPr>
              <a:t>comme</a:t>
            </a:r>
            <a:r>
              <a:rPr lang="en-US" b="1">
                <a:solidFill>
                  <a:schemeClr val="tx1"/>
                </a:solidFill>
              </a:rPr>
              <a:t> les </a:t>
            </a:r>
            <a:r>
              <a:rPr lang="en-US" b="1" err="1">
                <a:solidFill>
                  <a:schemeClr val="tx1"/>
                </a:solidFill>
              </a:rPr>
              <a:t>changements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climatiques</a:t>
            </a:r>
            <a:r>
              <a:rPr lang="en-US">
                <a:solidFill>
                  <a:schemeClr val="tx1"/>
                </a:solidFill>
              </a:rPr>
              <a:t> et </a:t>
            </a:r>
            <a:r>
              <a:rPr lang="en-US" b="1">
                <a:solidFill>
                  <a:schemeClr val="tx1"/>
                </a:solidFill>
              </a:rPr>
              <a:t>les </a:t>
            </a:r>
            <a:r>
              <a:rPr lang="en-US" b="1" err="1">
                <a:solidFill>
                  <a:schemeClr val="tx1"/>
                </a:solidFill>
              </a:rPr>
              <a:t>considérations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environnementales</a:t>
            </a:r>
            <a:r>
              <a:rPr lang="en-US">
                <a:solidFill>
                  <a:schemeClr val="tx1"/>
                </a:solidFill>
              </a:rPr>
              <a:t>, la </a:t>
            </a:r>
            <a:r>
              <a:rPr lang="en-US" b="1">
                <a:solidFill>
                  <a:schemeClr val="tx1"/>
                </a:solidFill>
              </a:rPr>
              <a:t>promotion du transport </a:t>
            </a:r>
            <a:r>
              <a:rPr lang="en-US" b="1" err="1">
                <a:solidFill>
                  <a:schemeClr val="tx1"/>
                </a:solidFill>
              </a:rPr>
              <a:t>en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commun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 err="1">
                <a:solidFill>
                  <a:schemeClr val="tx1"/>
                </a:solidFill>
              </a:rPr>
              <a:t>l’évolution</a:t>
            </a:r>
            <a:r>
              <a:rPr lang="en-US" b="1">
                <a:solidFill>
                  <a:schemeClr val="tx1"/>
                </a:solidFill>
              </a:rPr>
              <a:t> du commerce </a:t>
            </a:r>
            <a:r>
              <a:rPr lang="en-US" b="1" err="1">
                <a:solidFill>
                  <a:schemeClr val="tx1"/>
                </a:solidFill>
              </a:rPr>
              <a:t>pancanadien</a:t>
            </a:r>
            <a:r>
              <a:rPr lang="en-US" b="1">
                <a:solidFill>
                  <a:schemeClr val="tx1"/>
                </a:solidFill>
              </a:rPr>
              <a:t> et des </a:t>
            </a:r>
            <a:r>
              <a:rPr lang="en-US" b="1" err="1">
                <a:solidFill>
                  <a:schemeClr val="tx1"/>
                </a:solidFill>
              </a:rPr>
              <a:t>enjeux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internationaux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liés</a:t>
            </a:r>
            <a:r>
              <a:rPr lang="en-US" b="1">
                <a:solidFill>
                  <a:schemeClr val="tx1"/>
                </a:solidFill>
              </a:rPr>
              <a:t> au parc de </a:t>
            </a:r>
            <a:r>
              <a:rPr lang="en-US" b="1" err="1">
                <a:solidFill>
                  <a:schemeClr val="tx1"/>
                </a:solidFill>
              </a:rPr>
              <a:t>véhicules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ainsi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que</a:t>
            </a:r>
            <a:r>
              <a:rPr lang="en-US">
                <a:solidFill>
                  <a:schemeClr val="tx1"/>
                </a:solidFill>
              </a:rPr>
              <a:t> les </a:t>
            </a:r>
            <a:r>
              <a:rPr lang="en-US" err="1">
                <a:solidFill>
                  <a:schemeClr val="tx1"/>
                </a:solidFill>
              </a:rPr>
              <a:t>objectifs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>
                <a:solidFill>
                  <a:schemeClr val="tx1"/>
                </a:solidFill>
              </a:rPr>
              <a:t> matière </a:t>
            </a:r>
            <a:r>
              <a:rPr lang="en-US" b="1" err="1">
                <a:solidFill>
                  <a:schemeClr val="tx1"/>
                </a:solidFill>
              </a:rPr>
              <a:t>d’équité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 err="1">
                <a:solidFill>
                  <a:schemeClr val="tx1"/>
                </a:solidFill>
              </a:rPr>
              <a:t>d’accessibilité</a:t>
            </a:r>
            <a:r>
              <a:rPr lang="en-US">
                <a:solidFill>
                  <a:schemeClr val="tx1"/>
                </a:solidFill>
              </a:rPr>
              <a:t> et </a:t>
            </a:r>
            <a:r>
              <a:rPr lang="en-US" b="1">
                <a:solidFill>
                  <a:schemeClr val="tx1"/>
                </a:solidFill>
              </a:rPr>
              <a:t>de santé </a:t>
            </a:r>
            <a:r>
              <a:rPr lang="en-US" b="1" err="1">
                <a:solidFill>
                  <a:schemeClr val="tx1"/>
                </a:solidFill>
              </a:rPr>
              <a:t>publique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20"/>
              </a:spcBef>
            </a:pPr>
            <a:endParaRPr lang="en-US">
              <a:solidFill>
                <a:schemeClr val="tx1"/>
              </a:solidFill>
            </a:endParaRPr>
          </a:p>
          <a:p>
            <a:pPr algn="l">
              <a:spcBef>
                <a:spcPts val="20"/>
              </a:spcBef>
            </a:pPr>
            <a:r>
              <a:rPr lang="en-US" b="1">
                <a:solidFill>
                  <a:schemeClr val="tx1"/>
                </a:solidFill>
              </a:rPr>
              <a:t>Dans </a:t>
            </a:r>
            <a:r>
              <a:rPr lang="en-US" b="1" err="1">
                <a:solidFill>
                  <a:schemeClr val="tx1"/>
                </a:solidFill>
              </a:rPr>
              <a:t>l’ensemble</a:t>
            </a:r>
            <a:r>
              <a:rPr lang="en-US" b="1">
                <a:solidFill>
                  <a:schemeClr val="tx1"/>
                </a:solidFill>
              </a:rPr>
              <a:t>, le </a:t>
            </a:r>
            <a:r>
              <a:rPr lang="en-US" b="1" err="1">
                <a:solidFill>
                  <a:schemeClr val="tx1"/>
                </a:solidFill>
              </a:rPr>
              <a:t>nombre</a:t>
            </a:r>
            <a:r>
              <a:rPr lang="en-US" b="1">
                <a:solidFill>
                  <a:schemeClr val="tx1"/>
                </a:solidFill>
              </a:rPr>
              <a:t> de décès et de blessures graves a augmenté depuis 2020</a:t>
            </a:r>
            <a:r>
              <a:rPr lang="en-US">
                <a:solidFill>
                  <a:schemeClr val="tx1"/>
                </a:solidFill>
              </a:rPr>
              <a:t>, et certains comportements dangereux liés à la vitesse, à l’affaiblissement des facultés et à la distraction au volant </a:t>
            </a:r>
            <a:r>
              <a:rPr lang="en-US" err="1">
                <a:solidFill>
                  <a:schemeClr val="tx1"/>
                </a:solidFill>
              </a:rPr>
              <a:t>ont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augmenté</a:t>
            </a:r>
            <a:r>
              <a:rPr lang="en-US">
                <a:solidFill>
                  <a:schemeClr val="tx1"/>
                </a:solidFill>
              </a:rPr>
              <a:t> au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cours de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cette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période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134CDF-AA5C-E0FF-16FD-F6D9C7F4E326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D’AUTRES FACTEURS</a:t>
            </a:r>
            <a:endParaRPr lang="en-US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3734F832-CD6C-2A01-74F6-2125FE1DCF16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8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ED3F-2EC6-374F-E319-555C9826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2987-D922-897A-C54B-E0CF7743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47" y="3916"/>
            <a:ext cx="1260066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500">
              <a:ea typeface="Calibri"/>
              <a:cs typeface="Calibri"/>
            </a:endParaRPr>
          </a:p>
          <a:p>
            <a:endParaRPr lang="en-US" sz="2500">
              <a:ea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0F1334-6242-DADE-43C8-82BEB85B56FD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UN DOCUMENT ÉVOLUTIF </a:t>
            </a:r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CCE1FB0-81BD-003A-DEFF-35D78FF9E5B7}"/>
              </a:ext>
            </a:extLst>
          </p:cNvPr>
          <p:cNvSpPr txBox="1">
            <a:spLocks/>
          </p:cNvSpPr>
          <p:nvPr/>
        </p:nvSpPr>
        <p:spPr>
          <a:xfrm>
            <a:off x="2386940" y="3181103"/>
            <a:ext cx="12489871" cy="55530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err="1"/>
              <a:t>L’environnement</a:t>
            </a:r>
            <a:r>
              <a:rPr lang="en-US"/>
              <a:t> de la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routière</a:t>
            </a:r>
            <a:r>
              <a:rPr lang="en-US"/>
              <a:t> au Canada a </a:t>
            </a:r>
            <a:r>
              <a:rPr lang="en-US" err="1"/>
              <a:t>connu</a:t>
            </a:r>
            <a:r>
              <a:rPr lang="en-US"/>
              <a:t> des </a:t>
            </a:r>
            <a:r>
              <a:rPr lang="en-US" b="1" err="1"/>
              <a:t>changements</a:t>
            </a:r>
            <a:r>
              <a:rPr lang="en-US" b="1"/>
              <a:t> </a:t>
            </a:r>
            <a:r>
              <a:rPr lang="en-US" b="1" err="1"/>
              <a:t>importants</a:t>
            </a:r>
            <a:r>
              <a:rPr lang="en-US"/>
              <a:t> au </a:t>
            </a:r>
            <a:r>
              <a:rPr lang="en-US" err="1"/>
              <a:t>cours</a:t>
            </a:r>
            <a:r>
              <a:rPr lang="en-US"/>
              <a:t> des plans </a:t>
            </a:r>
            <a:r>
              <a:rPr lang="en-US" err="1"/>
              <a:t>précédents</a:t>
            </a:r>
            <a:r>
              <a:rPr lang="en-US"/>
              <a:t>. </a:t>
            </a:r>
          </a:p>
          <a:p>
            <a:pPr marL="0" indent="0">
              <a:spcBef>
                <a:spcPts val="20"/>
              </a:spcBef>
              <a:buNone/>
            </a:pPr>
            <a:endParaRPr lang="en-US"/>
          </a:p>
          <a:p>
            <a:pPr marL="0" indent="0">
              <a:spcBef>
                <a:spcPts val="20"/>
              </a:spcBef>
              <a:buNone/>
            </a:pPr>
            <a:r>
              <a:rPr lang="en-US"/>
              <a:t>Pour </a:t>
            </a:r>
            <a:r>
              <a:rPr lang="en-US" err="1"/>
              <a:t>tenir</a:t>
            </a:r>
            <a:r>
              <a:rPr lang="en-US"/>
              <a:t> </a:t>
            </a:r>
            <a:r>
              <a:rPr lang="en-US" err="1"/>
              <a:t>compte</a:t>
            </a:r>
            <a:r>
              <a:rPr lang="en-US"/>
              <a:t> de la nature </a:t>
            </a:r>
            <a:r>
              <a:rPr lang="en-US" err="1"/>
              <a:t>évolutive</a:t>
            </a:r>
            <a:r>
              <a:rPr lang="en-US"/>
              <a:t> de la </a:t>
            </a:r>
            <a:r>
              <a:rPr lang="en-US" err="1"/>
              <a:t>sécurité</a:t>
            </a:r>
            <a:r>
              <a:rPr lang="en-US"/>
              <a:t> des transports, </a:t>
            </a:r>
            <a:r>
              <a:rPr lang="en-US" b="1"/>
              <a:t>la SSR 2035+ sera </a:t>
            </a:r>
            <a:r>
              <a:rPr lang="en-US" b="1" err="1"/>
              <a:t>une</a:t>
            </a:r>
            <a:r>
              <a:rPr lang="en-US" b="1"/>
              <a:t> </a:t>
            </a:r>
            <a:r>
              <a:rPr lang="en-US" b="1" err="1"/>
              <a:t>stratégie</a:t>
            </a:r>
            <a:r>
              <a:rPr lang="en-US" b="1"/>
              <a:t> ouverte</a:t>
            </a:r>
            <a:r>
              <a:rPr lang="en-US"/>
              <a:t> et un document </a:t>
            </a:r>
            <a:r>
              <a:rPr lang="en-US" err="1"/>
              <a:t>évolutif</a:t>
            </a:r>
            <a:r>
              <a:rPr lang="en-US"/>
              <a:t> </a:t>
            </a:r>
            <a:r>
              <a:rPr lang="en-US" b="1"/>
              <a:t>qui </a:t>
            </a:r>
            <a:r>
              <a:rPr lang="en-US" b="1" err="1"/>
              <a:t>permettra</a:t>
            </a:r>
            <a:r>
              <a:rPr lang="en-US" b="1"/>
              <a:t> des mises à jour</a:t>
            </a:r>
            <a:r>
              <a:rPr lang="en-US"/>
              <a:t> continues, au </a:t>
            </a:r>
            <a:r>
              <a:rPr lang="en-US" err="1"/>
              <a:t>besoin</a:t>
            </a:r>
            <a:r>
              <a:rPr lang="en-US"/>
              <a:t> :</a:t>
            </a:r>
            <a:endParaRPr lang="en-US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>
              <a:ea typeface="Calibri"/>
              <a:cs typeface="Calibri"/>
            </a:endParaRPr>
          </a:p>
          <a:p>
            <a:pPr marL="857250" lvl="1" indent="-457200">
              <a:spcBef>
                <a:spcPts val="20"/>
              </a:spcBef>
              <a:buFont typeface="Courier New" pitchFamily="34" charset="0"/>
              <a:buChar char="o"/>
            </a:pPr>
            <a:r>
              <a:rPr lang="en-US" sz="3200" err="1"/>
              <a:t>surveiller</a:t>
            </a:r>
            <a:r>
              <a:rPr lang="en-US" sz="3200"/>
              <a:t> les données sur les </a:t>
            </a:r>
            <a:r>
              <a:rPr lang="en-US" sz="3200" err="1"/>
              <a:t>décès</a:t>
            </a:r>
            <a:r>
              <a:rPr lang="en-US" sz="3200"/>
              <a:t> et les </a:t>
            </a:r>
            <a:r>
              <a:rPr lang="en-US" sz="3200" err="1"/>
              <a:t>blessures</a:t>
            </a:r>
            <a:endParaRPr lang="en-US" sz="3200" err="1">
              <a:ea typeface="Calibri"/>
              <a:cs typeface="Calibri"/>
            </a:endParaRPr>
          </a:p>
          <a:p>
            <a:pPr marL="857250" lvl="1" indent="-457200">
              <a:spcBef>
                <a:spcPts val="20"/>
              </a:spcBef>
              <a:buFont typeface="Courier New" pitchFamily="34" charset="0"/>
              <a:buChar char="o"/>
            </a:pPr>
            <a:r>
              <a:rPr lang="en-US" sz="3200" err="1">
                <a:ea typeface="+mn-lt"/>
                <a:cs typeface="+mn-lt"/>
              </a:rPr>
              <a:t>mesurer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l’impact</a:t>
            </a:r>
            <a:r>
              <a:rPr lang="en-US" sz="3200">
                <a:ea typeface="+mn-lt"/>
                <a:cs typeface="+mn-lt"/>
              </a:rPr>
              <a:t> de </a:t>
            </a:r>
            <a:r>
              <a:rPr lang="en-US" sz="3200" err="1">
                <a:ea typeface="+mn-lt"/>
                <a:cs typeface="+mn-lt"/>
              </a:rPr>
              <a:t>nos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objectifs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stratégiques</a:t>
            </a:r>
            <a:endParaRPr lang="en-US" sz="3200" err="1">
              <a:ea typeface="Calibri"/>
              <a:cs typeface="Calibri"/>
            </a:endParaRPr>
          </a:p>
          <a:p>
            <a:pPr marL="857250" lvl="1" indent="-457200">
              <a:spcBef>
                <a:spcPts val="20"/>
              </a:spcBef>
              <a:buFont typeface="Courier New" pitchFamily="34" charset="0"/>
              <a:buChar char="o"/>
            </a:pPr>
            <a:r>
              <a:rPr lang="en-US" sz="3200">
                <a:ea typeface="+mn-lt"/>
                <a:cs typeface="+mn-lt"/>
              </a:rPr>
              <a:t>toute mise à jour </a:t>
            </a:r>
            <a:r>
              <a:rPr lang="en-US" sz="3200" err="1">
                <a:ea typeface="+mn-lt"/>
                <a:cs typeface="+mn-lt"/>
              </a:rPr>
              <a:t>nécessaire</a:t>
            </a:r>
            <a:r>
              <a:rPr lang="en-US" sz="3200">
                <a:ea typeface="+mn-lt"/>
                <a:cs typeface="+mn-lt"/>
              </a:rPr>
              <a:t> de la </a:t>
            </a:r>
            <a:r>
              <a:rPr lang="en-US" sz="3200" err="1">
                <a:ea typeface="+mn-lt"/>
                <a:cs typeface="+mn-lt"/>
              </a:rPr>
              <a:t>stratégie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fondée</a:t>
            </a:r>
            <a:r>
              <a:rPr lang="en-US" sz="3200">
                <a:ea typeface="+mn-lt"/>
                <a:cs typeface="+mn-lt"/>
              </a:rPr>
              <a:t> sur les </a:t>
            </a:r>
            <a:r>
              <a:rPr lang="en-US" sz="3200" err="1">
                <a:ea typeface="+mn-lt"/>
                <a:cs typeface="+mn-lt"/>
              </a:rPr>
              <a:t>dernières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recherches</a:t>
            </a:r>
            <a:r>
              <a:rPr lang="en-US" sz="3200">
                <a:ea typeface="+mn-lt"/>
                <a:cs typeface="+mn-lt"/>
              </a:rPr>
              <a:t> et </a:t>
            </a:r>
            <a:r>
              <a:rPr lang="en-US" sz="3200" err="1">
                <a:ea typeface="+mn-lt"/>
                <a:cs typeface="+mn-lt"/>
              </a:rPr>
              <a:t>évaluations</a:t>
            </a:r>
            <a:endParaRPr lang="en-US" sz="3200">
              <a:ea typeface="+mn-lt"/>
              <a:cs typeface="+mn-lt"/>
            </a:endParaRPr>
          </a:p>
          <a:p>
            <a:pPr marL="857250" lvl="1" indent="-457200">
              <a:spcBef>
                <a:spcPts val="20"/>
              </a:spcBef>
              <a:buFont typeface="Courier New" pitchFamily="34" charset="0"/>
              <a:buChar char="o"/>
            </a:pPr>
            <a:r>
              <a:rPr lang="en-US" sz="3200" err="1">
                <a:ea typeface="+mn-lt"/>
                <a:cs typeface="+mn-lt"/>
              </a:rPr>
              <a:t>déterminer</a:t>
            </a:r>
            <a:r>
              <a:rPr lang="en-US" sz="3200">
                <a:ea typeface="+mn-lt"/>
                <a:cs typeface="+mn-lt"/>
              </a:rPr>
              <a:t> des façons </a:t>
            </a:r>
            <a:r>
              <a:rPr lang="en-US" sz="3200" err="1">
                <a:ea typeface="+mn-lt"/>
                <a:cs typeface="+mn-lt"/>
              </a:rPr>
              <a:t>modernes</a:t>
            </a:r>
            <a:r>
              <a:rPr lang="en-US" sz="3200">
                <a:ea typeface="+mn-lt"/>
                <a:cs typeface="+mn-lt"/>
              </a:rPr>
              <a:t> et </a:t>
            </a:r>
            <a:r>
              <a:rPr lang="en-US" sz="3200" err="1">
                <a:ea typeface="+mn-lt"/>
                <a:cs typeface="+mn-lt"/>
              </a:rPr>
              <a:t>efficaces</a:t>
            </a:r>
            <a:r>
              <a:rPr lang="en-US" sz="3200">
                <a:ea typeface="+mn-lt"/>
                <a:cs typeface="+mn-lt"/>
              </a:rPr>
              <a:t> de </a:t>
            </a:r>
            <a:r>
              <a:rPr lang="en-US" sz="3200" err="1">
                <a:ea typeface="+mn-lt"/>
                <a:cs typeface="+mn-lt"/>
              </a:rPr>
              <a:t>partager</a:t>
            </a:r>
            <a:r>
              <a:rPr lang="en-US" sz="3200">
                <a:ea typeface="+mn-lt"/>
                <a:cs typeface="+mn-lt"/>
              </a:rPr>
              <a:t> les pratiques </a:t>
            </a:r>
            <a:r>
              <a:rPr lang="en-US" sz="3200" err="1">
                <a:ea typeface="+mn-lt"/>
                <a:cs typeface="+mn-lt"/>
              </a:rPr>
              <a:t>exemplaires</a:t>
            </a:r>
            <a:endParaRPr lang="en-US" sz="3200" err="1">
              <a:ea typeface="Calibri"/>
              <a:cs typeface="Calibri"/>
            </a:endParaRPr>
          </a:p>
        </p:txBody>
      </p:sp>
      <p:pic>
        <p:nvPicPr>
          <p:cNvPr id="10" name="Picture 9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E3EE9B6A-2353-493A-144E-0EBF61FE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039A7-A17B-32E9-3403-FFCF7B3A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7">
            <a:extLst>
              <a:ext uri="{FF2B5EF4-FFF2-40B4-BE49-F238E27FC236}">
                <a16:creationId xmlns:a16="http://schemas.microsoft.com/office/drawing/2014/main" id="{7A563046-F4E7-D780-0AEB-DE8D88139F74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B8D36B-73D2-C8CA-E721-406361D9EEDF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VISION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ED310F-24C1-B0A6-F51D-0A229AA2DF66}"/>
              </a:ext>
            </a:extLst>
          </p:cNvPr>
          <p:cNvSpPr txBox="1">
            <a:spLocks/>
          </p:cNvSpPr>
          <p:nvPr/>
        </p:nvSpPr>
        <p:spPr>
          <a:xfrm>
            <a:off x="2386940" y="3181103"/>
            <a:ext cx="1250574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err="1">
                <a:solidFill>
                  <a:srgbClr val="F6A704"/>
                </a:solidFill>
                <a:latin typeface="Verdana"/>
                <a:ea typeface="Verdana"/>
              </a:rPr>
              <a:t>L’approche</a:t>
            </a:r>
            <a:r>
              <a:rPr lang="en-US" sz="3600">
                <a:solidFill>
                  <a:srgbClr val="F6A704"/>
                </a:solidFill>
                <a:latin typeface="Verdana"/>
                <a:ea typeface="Verdana"/>
              </a:rPr>
              <a:t> pour la SSR 2035+ est </a:t>
            </a:r>
            <a:r>
              <a:rPr lang="en-US" sz="3600" b="1">
                <a:solidFill>
                  <a:srgbClr val="F6A704"/>
                </a:solidFill>
                <a:latin typeface="Verdana"/>
                <a:ea typeface="Verdana"/>
              </a:rPr>
              <a:t>Vision </a:t>
            </a:r>
            <a:r>
              <a:rPr lang="en-US" sz="3600" b="1" err="1">
                <a:solidFill>
                  <a:srgbClr val="F6A704"/>
                </a:solidFill>
                <a:latin typeface="Verdana"/>
                <a:ea typeface="Verdana"/>
              </a:rPr>
              <a:t>zéro</a:t>
            </a:r>
            <a:r>
              <a:rPr lang="en-US" sz="3600" b="1">
                <a:solidFill>
                  <a:srgbClr val="F6A704"/>
                </a:solidFill>
                <a:latin typeface="Verdana"/>
                <a:ea typeface="Verdana"/>
              </a:rPr>
              <a:t> : Un réseau </a:t>
            </a:r>
            <a:r>
              <a:rPr lang="en-US" sz="3600" b="1" err="1">
                <a:solidFill>
                  <a:srgbClr val="F6A704"/>
                </a:solidFill>
                <a:latin typeface="Verdana"/>
                <a:ea typeface="Verdana"/>
              </a:rPr>
              <a:t>routier</a:t>
            </a:r>
            <a:r>
              <a:rPr lang="en-US" sz="3600" b="1">
                <a:solidFill>
                  <a:srgbClr val="F6A704"/>
                </a:solidFill>
                <a:latin typeface="Verdana"/>
                <a:ea typeface="Verdana"/>
              </a:rPr>
              <a:t> </a:t>
            </a:r>
            <a:r>
              <a:rPr lang="en-US" sz="3600" b="1" err="1">
                <a:solidFill>
                  <a:srgbClr val="F6A704"/>
                </a:solidFill>
                <a:latin typeface="Verdana"/>
                <a:ea typeface="Verdana"/>
              </a:rPr>
              <a:t>sécuritaire</a:t>
            </a:r>
            <a:r>
              <a:rPr lang="en-US" sz="3600" b="1">
                <a:solidFill>
                  <a:srgbClr val="F6A704"/>
                </a:solidFill>
                <a:latin typeface="Verdana"/>
                <a:ea typeface="Verdana"/>
              </a:rPr>
              <a:t> pour </a:t>
            </a:r>
            <a:r>
              <a:rPr lang="en-US" sz="3600" b="1" err="1">
                <a:solidFill>
                  <a:srgbClr val="F6A704"/>
                </a:solidFill>
                <a:latin typeface="Verdana"/>
                <a:ea typeface="Verdana"/>
              </a:rPr>
              <a:t>tous</a:t>
            </a:r>
            <a:r>
              <a:rPr lang="en-US" sz="3600" b="1">
                <a:solidFill>
                  <a:srgbClr val="F6A704"/>
                </a:solidFill>
                <a:latin typeface="Verdana"/>
                <a:ea typeface="Verdana"/>
              </a:rPr>
              <a:t> les Canadiens</a:t>
            </a:r>
            <a:r>
              <a:rPr lang="en-US" sz="3600">
                <a:solidFill>
                  <a:srgbClr val="F6A704"/>
                </a:solidFill>
                <a:latin typeface="Verdana"/>
                <a:ea typeface="Verdana"/>
              </a:rPr>
              <a:t>.  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Cette vision </a:t>
            </a:r>
            <a:r>
              <a:rPr lang="en-US" err="1"/>
              <a:t>poursuit</a:t>
            </a:r>
            <a:r>
              <a:rPr lang="en-US"/>
              <a:t> </a:t>
            </a:r>
            <a:r>
              <a:rPr lang="en-US" err="1"/>
              <a:t>l’objectif</a:t>
            </a:r>
            <a:r>
              <a:rPr lang="en-US"/>
              <a:t> de </a:t>
            </a:r>
            <a:r>
              <a:rPr lang="en-US" b="1"/>
              <a:t>longue date du Canada </a:t>
            </a:r>
            <a:r>
              <a:rPr lang="en-US" b="1" err="1"/>
              <a:t>d’avoir</a:t>
            </a:r>
            <a:r>
              <a:rPr lang="en-US" b="1"/>
              <a:t> les routes les plus </a:t>
            </a:r>
            <a:r>
              <a:rPr lang="en-US" b="1" err="1"/>
              <a:t>sécuritaires</a:t>
            </a:r>
            <a:r>
              <a:rPr lang="en-US" b="1"/>
              <a:t> au monde</a:t>
            </a:r>
            <a:r>
              <a:rPr lang="en-US"/>
              <a:t> et est </a:t>
            </a:r>
            <a:r>
              <a:rPr lang="en-US" err="1"/>
              <a:t>conforme</a:t>
            </a:r>
            <a:r>
              <a:rPr lang="en-US"/>
              <a:t> à la vision du Conseil </a:t>
            </a:r>
            <a:r>
              <a:rPr lang="en-US" err="1"/>
              <a:t>canadien</a:t>
            </a:r>
            <a:r>
              <a:rPr lang="en-US"/>
              <a:t> des </a:t>
            </a:r>
            <a:r>
              <a:rPr lang="en-US" err="1"/>
              <a:t>administrateurs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transport </a:t>
            </a:r>
            <a:r>
              <a:rPr lang="en-US" err="1"/>
              <a:t>motorisé</a:t>
            </a:r>
            <a:r>
              <a:rPr lang="en-US"/>
              <a:t> (CCATM) </a:t>
            </a:r>
            <a:r>
              <a:rPr lang="en-US" err="1"/>
              <a:t>d’avoir</a:t>
            </a:r>
            <a:r>
              <a:rPr lang="en-US"/>
              <a:t> </a:t>
            </a:r>
            <a:r>
              <a:rPr lang="en-US" b="1"/>
              <a:t>le transport de </a:t>
            </a:r>
            <a:r>
              <a:rPr lang="en-US" b="1" err="1"/>
              <a:t>personnes</a:t>
            </a:r>
            <a:r>
              <a:rPr lang="en-US" b="1"/>
              <a:t> et de </a:t>
            </a:r>
            <a:r>
              <a:rPr lang="en-US" b="1" err="1"/>
              <a:t>marchandises</a:t>
            </a:r>
            <a:r>
              <a:rPr lang="en-US" b="1"/>
              <a:t> le plus </a:t>
            </a:r>
            <a:r>
              <a:rPr lang="en-US" b="1" err="1"/>
              <a:t>sécuritaire</a:t>
            </a:r>
            <a:r>
              <a:rPr lang="en-US" b="1"/>
              <a:t> et le plus </a:t>
            </a:r>
            <a:r>
              <a:rPr lang="en-US" b="1" err="1"/>
              <a:t>efficace</a:t>
            </a:r>
            <a:r>
              <a:rPr lang="en-US"/>
              <a:t> au monde.</a:t>
            </a:r>
            <a:endParaRPr lang="en-US">
              <a:ea typeface="Calibri"/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8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5B12-9677-E6A0-5B19-11FB5A2B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7">
            <a:extLst>
              <a:ext uri="{FF2B5EF4-FFF2-40B4-BE49-F238E27FC236}">
                <a16:creationId xmlns:a16="http://schemas.microsoft.com/office/drawing/2014/main" id="{18CE8B91-B040-6ABD-159D-9D136547976D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14449C-530D-5F79-995C-42F7EA53F9E4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L’OBJECTIF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GLOBAL</a:t>
            </a:r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F71E367-249C-6551-B1A3-5E34AF891C85}"/>
              </a:ext>
            </a:extLst>
          </p:cNvPr>
          <p:cNvSpPr txBox="1">
            <a:spLocks/>
          </p:cNvSpPr>
          <p:nvPr/>
        </p:nvSpPr>
        <p:spPr>
          <a:xfrm>
            <a:off x="2545690" y="8835365"/>
            <a:ext cx="13185610" cy="4592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97D153-2CFE-6F20-4031-38244FBEF04E}"/>
              </a:ext>
            </a:extLst>
          </p:cNvPr>
          <p:cNvSpPr txBox="1">
            <a:spLocks/>
          </p:cNvSpPr>
          <p:nvPr/>
        </p:nvSpPr>
        <p:spPr>
          <a:xfrm>
            <a:off x="3130756" y="8104049"/>
            <a:ext cx="131905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CA" sz="36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</a:br>
            <a:endParaRPr lang="en-CA" sz="3600">
              <a:highlight>
                <a:srgbClr val="FFFFFF"/>
              </a:highlight>
              <a:latin typeface="Verdana"/>
              <a:ea typeface="Verdana"/>
              <a:cs typeface="Calibri"/>
            </a:endParaRP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E06E0209-7051-330D-F69A-10633D611F3A}"/>
              </a:ext>
            </a:extLst>
          </p:cNvPr>
          <p:cNvSpPr txBox="1">
            <a:spLocks/>
          </p:cNvSpPr>
          <p:nvPr/>
        </p:nvSpPr>
        <p:spPr>
          <a:xfrm>
            <a:off x="2386940" y="3181103"/>
            <a:ext cx="1247399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solidFill>
                  <a:srgbClr val="F6A704"/>
                </a:solidFill>
                <a:latin typeface="Verdana"/>
                <a:ea typeface="Verdana"/>
              </a:rPr>
              <a:t>L’objectif</a:t>
            </a:r>
            <a:r>
              <a:rPr lang="en-US">
                <a:solidFill>
                  <a:srgbClr val="F6A704"/>
                </a:solidFill>
                <a:latin typeface="Verdana"/>
                <a:ea typeface="Verdana"/>
              </a:rPr>
              <a:t> global de la SSR 2035+ est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d’atteindre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une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tendance à la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baisse</a:t>
            </a:r>
            <a:r>
              <a:rPr lang="en-US">
                <a:solidFill>
                  <a:srgbClr val="F6A704"/>
                </a:solidFill>
                <a:latin typeface="Verdana"/>
                <a:ea typeface="Verdana"/>
              </a:rPr>
              <a:t> 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du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nombre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réel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de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décès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et de </a:t>
            </a:r>
            <a:r>
              <a:rPr lang="en-US" b="1" err="1">
                <a:solidFill>
                  <a:srgbClr val="F6A704"/>
                </a:solidFill>
                <a:latin typeface="Verdana"/>
                <a:ea typeface="Verdana"/>
              </a:rPr>
              <a:t>blessures</a:t>
            </a:r>
            <a:r>
              <a:rPr lang="en-US" b="1">
                <a:solidFill>
                  <a:srgbClr val="F6A704"/>
                </a:solidFill>
                <a:latin typeface="Verdana"/>
                <a:ea typeface="Verdana"/>
              </a:rPr>
              <a:t> graves</a:t>
            </a:r>
            <a:r>
              <a:rPr lang="en-US">
                <a:solidFill>
                  <a:srgbClr val="F6A704"/>
                </a:solidFill>
                <a:latin typeface="Verdana"/>
                <a:ea typeface="Verdana"/>
              </a:rPr>
              <a:t>. </a:t>
            </a:r>
            <a:endParaRPr lang="en-US"/>
          </a:p>
          <a:p>
            <a:pPr marL="0" indent="0">
              <a:buNone/>
            </a:pPr>
            <a:endParaRPr lang="en-US" sz="1600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/>
              <a:t>Cela sera </a:t>
            </a:r>
            <a:r>
              <a:rPr lang="en-US" err="1"/>
              <a:t>mesuré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</a:t>
            </a:r>
            <a:r>
              <a:rPr lang="en-US" err="1"/>
              <a:t>année</a:t>
            </a:r>
            <a:r>
              <a:rPr lang="en-US"/>
              <a:t> à </a:t>
            </a:r>
            <a:r>
              <a:rPr lang="en-US" err="1"/>
              <a:t>l’autre</a:t>
            </a:r>
            <a:r>
              <a:rPr lang="en-US"/>
              <a:t> </a:t>
            </a:r>
            <a:r>
              <a:rPr lang="en-US" err="1"/>
              <a:t>comparativement</a:t>
            </a:r>
            <a:r>
              <a:rPr lang="en-US"/>
              <a:t> à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moyenne</a:t>
            </a:r>
            <a:r>
              <a:rPr lang="en-US"/>
              <a:t> mobile sur trois ans. </a:t>
            </a:r>
            <a:endParaRPr lang="en-US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/>
              <a:t>Les provinces et </a:t>
            </a:r>
            <a:r>
              <a:rPr lang="en-US" err="1"/>
              <a:t>territoires</a:t>
            </a:r>
            <a:r>
              <a:rPr lang="en-US"/>
              <a:t> </a:t>
            </a:r>
            <a:r>
              <a:rPr lang="en-US" err="1"/>
              <a:t>peuvent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 </a:t>
            </a:r>
            <a:r>
              <a:rPr lang="en-US" b="1" err="1"/>
              <a:t>choisir</a:t>
            </a:r>
            <a:r>
              <a:rPr lang="en-US"/>
              <a:t> </a:t>
            </a:r>
            <a:r>
              <a:rPr lang="en-US" b="1" err="1"/>
              <a:t>d’inclure</a:t>
            </a:r>
            <a:r>
              <a:rPr lang="en-US"/>
              <a:t> </a:t>
            </a:r>
            <a:r>
              <a:rPr lang="en-US" b="1"/>
              <a:t>la</a:t>
            </a:r>
            <a:r>
              <a:rPr lang="en-US"/>
              <a:t> </a:t>
            </a:r>
            <a:r>
              <a:rPr lang="en-US" b="1" err="1"/>
              <a:t>déclaration</a:t>
            </a:r>
            <a:r>
              <a:rPr lang="en-US"/>
              <a:t> </a:t>
            </a:r>
            <a:r>
              <a:rPr lang="en-US" b="1" err="1"/>
              <a:t>fondée</a:t>
            </a:r>
            <a:r>
              <a:rPr lang="en-US"/>
              <a:t> </a:t>
            </a:r>
            <a:r>
              <a:rPr lang="en-US" b="1"/>
              <a:t>sur les </a:t>
            </a:r>
            <a:r>
              <a:rPr lang="en-US" b="1" err="1"/>
              <a:t>taux</a:t>
            </a:r>
            <a:r>
              <a:rPr lang="en-US"/>
              <a:t> dans </a:t>
            </a:r>
            <a:r>
              <a:rPr lang="en-US" err="1"/>
              <a:t>leurs</a:t>
            </a:r>
            <a:r>
              <a:rPr lang="en-US"/>
              <a:t> plans </a:t>
            </a:r>
            <a:r>
              <a:rPr lang="en-US" err="1"/>
              <a:t>individuels</a:t>
            </a:r>
            <a:r>
              <a:rPr lang="en-US"/>
              <a:t> pour </a:t>
            </a:r>
            <a:r>
              <a:rPr lang="en-US" err="1"/>
              <a:t>compenser</a:t>
            </a:r>
            <a:r>
              <a:rPr lang="en-US"/>
              <a:t> les </a:t>
            </a:r>
            <a:r>
              <a:rPr lang="en-US" err="1"/>
              <a:t>changements</a:t>
            </a:r>
            <a:r>
              <a:rPr lang="en-US"/>
              <a:t> </a:t>
            </a:r>
            <a:r>
              <a:rPr lang="en-US" err="1"/>
              <a:t>démographiques</a:t>
            </a:r>
            <a:r>
              <a:rPr lang="en-US"/>
              <a:t> au </a:t>
            </a:r>
            <a:r>
              <a:rPr lang="en-US" err="1"/>
              <a:t>cours</a:t>
            </a:r>
            <a:r>
              <a:rPr lang="en-US"/>
              <a:t> de la </a:t>
            </a:r>
            <a:r>
              <a:rPr lang="en-US" err="1"/>
              <a:t>même</a:t>
            </a:r>
            <a:r>
              <a:rPr lang="en-US"/>
              <a:t> </a:t>
            </a:r>
            <a:r>
              <a:rPr lang="en-US" err="1"/>
              <a:t>période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2" name="Picture 11" descr="A city street with lights and cars&#10;&#10;AI-generated content may be incorrect.">
            <a:extLst>
              <a:ext uri="{FF2B5EF4-FFF2-40B4-BE49-F238E27FC236}">
                <a16:creationId xmlns:a16="http://schemas.microsoft.com/office/drawing/2014/main" id="{1A87EAF9-06DF-2266-3509-33D8A258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7967" y="5834063"/>
            <a:ext cx="3738130" cy="37762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51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C67C-DB75-B916-F5D5-74AD44A3A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0756" y="979264"/>
            <a:ext cx="12017828" cy="1470025"/>
          </a:xfrm>
        </p:spPr>
        <p:txBody>
          <a:bodyPr>
            <a:noAutofit/>
          </a:bodyPr>
          <a:lstStyle/>
          <a:p>
            <a:pPr algn="r"/>
            <a:r>
              <a:rPr lang="en-CA" dirty="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LA NOUVELLE SSR 2035+</a:t>
            </a:r>
            <a:endParaRPr lang="en-US" dirty="0"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FE3D2-4C3F-2C7A-F52F-F4F80C853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3036" y="2577852"/>
            <a:ext cx="14071843" cy="64076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20"/>
              </a:spcBef>
            </a:pP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La nouvelle vision « 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Vision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zéro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 : un réseau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routier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sécuritaire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pour la population canadienne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 »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La prise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en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compte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,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selon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les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besoins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des provinces, des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territoires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du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gouvernement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fédéral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, d’un 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groupe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prioritaire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(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notamment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les nouveaux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arrivants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au Canada, les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conducteurs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âgés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les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usagers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des modes de transport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en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évolution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) </a:t>
            </a: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L’objectif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visant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à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réduire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le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nombre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absolu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décès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de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blessures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graves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,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en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comparant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les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résultats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à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une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référence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mobile des trois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dernières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années</a:t>
            </a:r>
            <a:endParaRPr lang="en-CA" sz="28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soutien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du 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Plan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mondial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pour la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décennie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d’action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pour la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sécurité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routière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 2021-2030 des Nations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Unies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de son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objectif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réduire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50 % le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nombre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décès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personnes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blessées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sur les routes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d’ici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2030</a:t>
            </a: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La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définition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 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huit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objectifs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stratégiques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 </a:t>
            </a: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L’ajout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d’un 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plan de mise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en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œuvre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d’un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groupe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travail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attitré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dans la SSR 2035+</a:t>
            </a:r>
            <a:endParaRPr lang="en-CA">
              <a:solidFill>
                <a:schemeClr val="tx1"/>
              </a:solidFill>
            </a:endParaRPr>
          </a:p>
          <a:p>
            <a:pPr algn="l">
              <a:spcBef>
                <a:spcPts val="20"/>
              </a:spcBef>
            </a:pPr>
            <a:endParaRPr lang="en-CA" sz="6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L’accent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mis sur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l’importance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l’évaluation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de la </a:t>
            </a:r>
            <a:r>
              <a:rPr lang="en-CA" sz="2800" b="1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responsabilité</a:t>
            </a:r>
            <a:r>
              <a:rPr lang="en-CA" sz="2800" b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continues dans la SSR 2035+, avec pour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objectif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suivre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et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d’actualiser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la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stratégie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manière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régulière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afin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s’adapter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à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l’évolution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rapide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de la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sécurité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 </a:t>
            </a:r>
            <a:r>
              <a:rPr lang="en-CA" sz="2800" err="1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routière</a:t>
            </a:r>
            <a:r>
              <a:rPr lang="en-CA" sz="2800">
                <a:solidFill>
                  <a:schemeClr val="tx1"/>
                </a:solidFill>
                <a:highlight>
                  <a:srgbClr val="FFFFFF"/>
                </a:highlight>
                <a:ea typeface="Calibri"/>
                <a:cs typeface="Calibri"/>
              </a:rPr>
              <a:t>.</a:t>
            </a:r>
            <a:endParaRPr lang="en-CA" sz="280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>
              <a:solidFill>
                <a:srgbClr val="898989"/>
              </a:solidFill>
              <a:ea typeface="Calibri"/>
              <a:cs typeface="Calibri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10B702B3-0EAB-C791-E387-62693C60E44C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6" name="Picture 5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9DB46B06-8008-DE67-1C8D-630A7D29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4" y="2667216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AEB7CEE6-EFBB-8163-55F8-A55CFFC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3183830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972D1013-EFE6-5241-11F0-D715EB478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4586810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D2276EE5-BD47-1C6D-A662-4310F787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5520568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35AF6124-892F-4AE2-4032-0DA6C21B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6841098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65290713-CAD6-A69E-DFAE-3ADA248D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7404577"/>
            <a:ext cx="279443" cy="355684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F1BFB6F3-5301-3473-B746-0F15BA89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53" y="7961081"/>
            <a:ext cx="279443" cy="3556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33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37198-BDA4-6F6D-780A-6295B411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124FC1-F497-3385-5395-7526EB24A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2252" y="2572815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800" dirty="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285750" indent="-285750" algn="l">
              <a:buFont typeface="Symbol"/>
              <a:buChar char="•"/>
            </a:pPr>
            <a:endParaRPr lang="en-CA" sz="2800" dirty="0">
              <a:solidFill>
                <a:srgbClr val="000000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ED75-B4F9-842D-01C8-785E1396E496}"/>
              </a:ext>
            </a:extLst>
          </p:cNvPr>
          <p:cNvSpPr txBox="1"/>
          <p:nvPr/>
        </p:nvSpPr>
        <p:spPr>
          <a:xfrm>
            <a:off x="589336" y="9257104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>
                <a:solidFill>
                  <a:schemeClr val="bg1">
                    <a:lumMod val="49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[3] </a:t>
            </a:r>
            <a:r>
              <a:rPr lang="en-CA">
                <a:solidFill>
                  <a:schemeClr val="bg1">
                    <a:lumMod val="49000"/>
                  </a:schemeClr>
                </a:solidFill>
                <a:highlight>
                  <a:srgbClr val="FFFFFF"/>
                </a:highlight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https://toolkit.irap.org/management/safe-system-approach/</a:t>
            </a:r>
            <a:endParaRPr lang="en-US">
              <a:solidFill>
                <a:schemeClr val="bg1">
                  <a:lumMod val="49000"/>
                </a:schemeClr>
              </a:solidFill>
              <a:ea typeface="+mn-lt"/>
              <a:cs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137953-D26D-D27E-CE13-EAF451623849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1DA496-156B-0BFA-F2BA-46A6310C0AB9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dirty="0">
                <a:solidFill>
                  <a:srgbClr val="F6A704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FONDÉE SUR L’ASSR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B4254A4-A38A-4CA9-F2A7-B41D37420475}"/>
              </a:ext>
            </a:extLst>
          </p:cNvPr>
          <p:cNvSpPr txBox="1">
            <a:spLocks/>
          </p:cNvSpPr>
          <p:nvPr/>
        </p:nvSpPr>
        <p:spPr>
          <a:xfrm>
            <a:off x="2579914" y="3188525"/>
            <a:ext cx="10407353" cy="5515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"/>
              </a:spcBef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La SSR 2035+ du Canada est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fondée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sur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l’ASSR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, un cadre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reconnu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à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l’échelle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internationale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qui </a:t>
            </a:r>
            <a:r>
              <a:rPr lang="en-US" b="1" err="1">
                <a:solidFill>
                  <a:schemeClr val="tx1"/>
                </a:solidFill>
                <a:ea typeface="+mn-lt"/>
                <a:cs typeface="+mn-lt"/>
              </a:rPr>
              <a:t>admet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 le </a:t>
            </a:r>
            <a:r>
              <a:rPr lang="en-US" b="1" err="1">
                <a:solidFill>
                  <a:schemeClr val="tx1"/>
                </a:solidFill>
                <a:ea typeface="+mn-lt"/>
                <a:cs typeface="+mn-lt"/>
              </a:rPr>
              <a:t>caractère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tx1"/>
                </a:solidFill>
                <a:ea typeface="+mn-lt"/>
                <a:cs typeface="+mn-lt"/>
              </a:rPr>
              <a:t>inévitable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b="1" err="1">
                <a:solidFill>
                  <a:schemeClr val="tx1"/>
                </a:solidFill>
                <a:ea typeface="+mn-lt"/>
                <a:cs typeface="+mn-lt"/>
              </a:rPr>
              <a:t>l’erreur</a:t>
            </a: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 humaine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et la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nécessité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concevoir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un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système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de transport qui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empêche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ces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erreurs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d’entraîner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la mort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ou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des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blessures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graves. </a:t>
            </a:r>
            <a:r>
              <a:rPr lang="en-US">
                <a:solidFill>
                  <a:schemeClr val="tx1"/>
                </a:solidFill>
              </a:rPr>
              <a:t>[3]</a:t>
            </a:r>
            <a:endParaRPr lang="en-US" baseline="30000">
              <a:solidFill>
                <a:schemeClr val="tx1"/>
              </a:solidFill>
            </a:endParaRPr>
          </a:p>
          <a:p>
            <a:pPr algn="l">
              <a:spcBef>
                <a:spcPts val="20"/>
              </a:spcBef>
            </a:pP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En </a:t>
            </a:r>
            <a:r>
              <a:rPr lang="en-US" err="1">
                <a:solidFill>
                  <a:schemeClr val="tx1"/>
                </a:solidFill>
              </a:rPr>
              <a:t>intégrant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ces</a:t>
            </a:r>
            <a:r>
              <a:rPr lang="en-US">
                <a:solidFill>
                  <a:schemeClr val="tx1"/>
                </a:solidFill>
              </a:rPr>
              <a:t> principes à la planification, à la conception et aux </a:t>
            </a:r>
            <a:r>
              <a:rPr lang="en-US" err="1">
                <a:solidFill>
                  <a:schemeClr val="tx1"/>
                </a:solidFill>
              </a:rPr>
              <a:t>opérations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liées</a:t>
            </a:r>
            <a:r>
              <a:rPr lang="en-US">
                <a:solidFill>
                  <a:schemeClr val="tx1"/>
                </a:solidFill>
              </a:rPr>
              <a:t> à la </a:t>
            </a:r>
            <a:r>
              <a:rPr lang="en-US" err="1">
                <a:solidFill>
                  <a:schemeClr val="tx1"/>
                </a:solidFill>
              </a:rPr>
              <a:t>sécurité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routière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l’ASSR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appuie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une</a:t>
            </a:r>
            <a:r>
              <a:rPr lang="en-US">
                <a:solidFill>
                  <a:schemeClr val="tx1"/>
                </a:solidFill>
              </a:rPr>
              <a:t> vision à long </a:t>
            </a:r>
            <a:r>
              <a:rPr lang="en-US" err="1">
                <a:solidFill>
                  <a:schemeClr val="tx1"/>
                </a:solidFill>
              </a:rPr>
              <a:t>terme</a:t>
            </a:r>
            <a:r>
              <a:rPr lang="en-US">
                <a:solidFill>
                  <a:schemeClr val="tx1"/>
                </a:solidFill>
              </a:rPr>
              <a:t> de </a:t>
            </a:r>
            <a:r>
              <a:rPr lang="en-US" err="1">
                <a:solidFill>
                  <a:schemeClr val="tx1"/>
                </a:solidFill>
              </a:rPr>
              <a:t>zéro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décès</a:t>
            </a:r>
            <a:r>
              <a:rPr lang="en-US">
                <a:solidFill>
                  <a:schemeClr val="tx1"/>
                </a:solidFill>
              </a:rPr>
              <a:t> et </a:t>
            </a:r>
            <a:r>
              <a:rPr lang="en-US" err="1">
                <a:solidFill>
                  <a:schemeClr val="tx1"/>
                </a:solidFill>
              </a:rPr>
              <a:t>blessure</a:t>
            </a:r>
            <a:r>
              <a:rPr lang="en-US">
                <a:solidFill>
                  <a:schemeClr val="tx1"/>
                </a:solidFill>
              </a:rPr>
              <a:t> grave.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E948479-FF25-500B-E42F-03B4E7757087}"/>
              </a:ext>
            </a:extLst>
          </p:cNvPr>
          <p:cNvSpPr/>
          <p:nvPr/>
        </p:nvSpPr>
        <p:spPr>
          <a:xfrm rot="16200000">
            <a:off x="12765393" y="3842654"/>
            <a:ext cx="5959091" cy="509966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D708A-895C-B5D9-78FF-C78FD0E51452}"/>
              </a:ext>
            </a:extLst>
          </p:cNvPr>
          <p:cNvSpPr txBox="1"/>
          <p:nvPr/>
        </p:nvSpPr>
        <p:spPr>
          <a:xfrm>
            <a:off x="13452047" y="3712854"/>
            <a:ext cx="456672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L’ASSR repose sur les </a:t>
            </a:r>
            <a:r>
              <a:rPr lang="en-US" sz="2700" b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principes </a:t>
            </a:r>
            <a:r>
              <a:rPr lang="en-US" sz="2700" b="1" err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fondamentaux</a:t>
            </a:r>
            <a:r>
              <a:rPr lang="en-US" sz="27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7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suivants</a:t>
            </a:r>
            <a:r>
              <a:rPr lang="en-US" sz="27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 </a:t>
            </a:r>
            <a:r>
              <a:rPr lang="en-US" sz="2700" b="1">
                <a:solidFill>
                  <a:schemeClr val="bg1"/>
                </a:solidFill>
                <a:latin typeface="Segoe UI"/>
                <a:ea typeface="Calibri"/>
                <a:cs typeface="Segoe UI"/>
              </a:rPr>
              <a:t>:</a:t>
            </a:r>
            <a:r>
              <a:rPr lang="en-US" sz="2700" b="1" baseline="0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​</a:t>
            </a:r>
            <a:endParaRPr lang="en-US">
              <a:solidFill>
                <a:schemeClr val="bg1"/>
              </a:solidFill>
            </a:endParaRPr>
          </a:p>
          <a:p>
            <a:pPr rtl="0"/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Les </a:t>
            </a: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décès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 et les </a:t>
            </a: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blessures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 graves </a:t>
            </a: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sont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inacceptables</a:t>
            </a:r>
            <a:endParaRPr lang="en-US" sz="2700" b="1">
              <a:solidFill>
                <a:schemeClr val="bg1"/>
              </a:solidFill>
              <a:latin typeface="Calibri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Les gens font des </a:t>
            </a:r>
            <a:r>
              <a:rPr lang="en-US" sz="2700" b="1" err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erreurs</a:t>
            </a:r>
            <a:r>
              <a:rPr lang="en-US" sz="2700" b="1" baseline="0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sz="2700" b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Vulnérabilité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 humaine​</a:t>
            </a:r>
          </a:p>
          <a:p>
            <a:pPr marL="457200" indent="-457200">
              <a:buFont typeface="Arial"/>
              <a:buChar char="•"/>
            </a:pPr>
            <a:r>
              <a:rPr lang="en-US" sz="2700" b="1" err="1">
                <a:solidFill>
                  <a:srgbClr val="F6A704"/>
                </a:solidFill>
                <a:ea typeface="+mn-lt"/>
                <a:cs typeface="+mn-lt"/>
              </a:rPr>
              <a:t>Responsabilité</a:t>
            </a:r>
            <a:r>
              <a:rPr lang="en-US" sz="2700" b="1">
                <a:solidFill>
                  <a:srgbClr val="F6A704"/>
                </a:solidFill>
                <a:ea typeface="+mn-lt"/>
                <a:cs typeface="+mn-lt"/>
              </a:rPr>
              <a:t> </a:t>
            </a:r>
            <a:r>
              <a:rPr lang="en-US" sz="2700" b="1" err="1">
                <a:solidFill>
                  <a:srgbClr val="F6A704"/>
                </a:solidFill>
                <a:ea typeface="+mn-lt"/>
                <a:cs typeface="+mn-lt"/>
              </a:rPr>
              <a:t>partagée</a:t>
            </a:r>
            <a:r>
              <a:rPr lang="en-US" sz="2700" b="1" baseline="0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sz="2700" b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Redondance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 et protection </a:t>
            </a:r>
            <a:r>
              <a:rPr lang="en-US" sz="2700" b="1" err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multidimensionnelle</a:t>
            </a:r>
            <a:r>
              <a:rPr lang="en-US" sz="2700" b="1" baseline="0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sz="2700" b="1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US" sz="2700" b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Conception proactive et </a:t>
            </a:r>
            <a:r>
              <a:rPr lang="en-US" sz="2700" b="1" err="1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équitable</a:t>
            </a:r>
            <a:r>
              <a:rPr lang="en-US" sz="2700" b="1" baseline="0">
                <a:solidFill>
                  <a:srgbClr val="F6A704"/>
                </a:solidFill>
                <a:latin typeface="Calibri"/>
                <a:ea typeface="Segoe UI"/>
                <a:cs typeface="Segoe UI"/>
              </a:rPr>
              <a:t>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0801-330D-42A6-DA96-D8CECB78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E4D37B-2B26-BBE9-1F3C-5E2E1E736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54857"/>
              </p:ext>
            </p:extLst>
          </p:nvPr>
        </p:nvGraphicFramePr>
        <p:xfrm>
          <a:off x="9441967" y="4949550"/>
          <a:ext cx="7877175" cy="342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723669747"/>
                    </a:ext>
                  </a:extLst>
                </a:gridCol>
                <a:gridCol w="6972300">
                  <a:extLst>
                    <a:ext uri="{9D8B030D-6E8A-4147-A177-3AD203B41FA5}">
                      <a16:colId xmlns:a16="http://schemas.microsoft.com/office/drawing/2014/main" val="411421412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protection de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usagers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route est au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cœur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l’approche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systémique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routière</a:t>
                      </a:r>
                      <a:endParaRPr lang="en-US" err="1"/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4167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clé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l’approche systémique de la sécurité est la sécurité des usagers de la route, la sécurité des véhicules et la sécurité des infrastructures qui, ensemble, permettent d’assurer la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réseau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2748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Détermination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facteurs contributifs dans la SSR 2035+</a:t>
                      </a:r>
                      <a:endParaRPr lang="en-US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3021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groupes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risque identifiés dans la SSR 2035+</a:t>
                      </a:r>
                      <a:endParaRPr lang="en-US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153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outils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d’intervention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matière de sécurité pour gérer les groupes à risque et les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facteurs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contributifs</a:t>
                      </a:r>
                      <a:endParaRPr lang="en-US" err="1"/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00630"/>
                  </a:ext>
                </a:extLst>
              </a:tr>
            </a:tbl>
          </a:graphicData>
        </a:graphic>
      </p:graphicFrame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367A83E-2810-E8A6-CC85-13ACED6644F9}"/>
              </a:ext>
            </a:extLst>
          </p:cNvPr>
          <p:cNvSpPr/>
          <p:nvPr/>
        </p:nvSpPr>
        <p:spPr>
          <a:xfrm>
            <a:off x="9543544" y="5022516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3CEB092-7AB6-87C6-0424-32BEB4AE6C9F}"/>
              </a:ext>
            </a:extLst>
          </p:cNvPr>
          <p:cNvSpPr/>
          <p:nvPr/>
        </p:nvSpPr>
        <p:spPr>
          <a:xfrm>
            <a:off x="9543543" y="58010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6FE314D-13B9-8FBE-55C9-5AF906DB2E0D}"/>
              </a:ext>
            </a:extLst>
          </p:cNvPr>
          <p:cNvSpPr/>
          <p:nvPr/>
        </p:nvSpPr>
        <p:spPr>
          <a:xfrm>
            <a:off x="9543544" y="6669705"/>
            <a:ext cx="457200" cy="457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8D1F19E-8459-6769-076D-DEE60F1949E4}"/>
              </a:ext>
            </a:extLst>
          </p:cNvPr>
          <p:cNvSpPr/>
          <p:nvPr/>
        </p:nvSpPr>
        <p:spPr>
          <a:xfrm>
            <a:off x="9543544" y="7203677"/>
            <a:ext cx="457200" cy="4572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268BD91-B805-D5F1-B4B4-458185275049}"/>
              </a:ext>
            </a:extLst>
          </p:cNvPr>
          <p:cNvSpPr/>
          <p:nvPr/>
        </p:nvSpPr>
        <p:spPr>
          <a:xfrm>
            <a:off x="9543544" y="774956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C798F-E2B4-7847-8E23-88B406230972}"/>
              </a:ext>
            </a:extLst>
          </p:cNvPr>
          <p:cNvSpPr txBox="1"/>
          <p:nvPr/>
        </p:nvSpPr>
        <p:spPr>
          <a:xfrm>
            <a:off x="9540875" y="2734641"/>
            <a:ext cx="767797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Le </a:t>
            </a:r>
            <a:r>
              <a:rPr lang="en-US" sz="2400" err="1"/>
              <a:t>diagramme</a:t>
            </a:r>
            <a:r>
              <a:rPr lang="en-US" sz="2400"/>
              <a:t> est </a:t>
            </a:r>
            <a:r>
              <a:rPr lang="en-US" sz="2400" err="1"/>
              <a:t>conçu</a:t>
            </a:r>
            <a:r>
              <a:rPr lang="en-US" sz="2400"/>
              <a:t> pour </a:t>
            </a:r>
            <a:r>
              <a:rPr lang="en-US" sz="2400" b="1" err="1"/>
              <a:t>représenter</a:t>
            </a:r>
            <a:r>
              <a:rPr lang="en-US" sz="2400" b="1"/>
              <a:t> </a:t>
            </a:r>
            <a:r>
              <a:rPr lang="en-US" sz="2400" b="1" err="1"/>
              <a:t>graphiquement</a:t>
            </a:r>
            <a:r>
              <a:rPr lang="en-US" sz="2400" b="1"/>
              <a:t> la SSR 2035+</a:t>
            </a:r>
            <a:r>
              <a:rPr lang="en-US" sz="2400"/>
              <a:t>, avec </a:t>
            </a:r>
            <a:r>
              <a:rPr lang="en-US" sz="2400" b="1"/>
              <a:t>la </a:t>
            </a:r>
            <a:r>
              <a:rPr lang="en-US" sz="2400" b="1" err="1"/>
              <a:t>sécurité</a:t>
            </a:r>
            <a:r>
              <a:rPr lang="en-US" sz="2400" b="1"/>
              <a:t> humaine au </a:t>
            </a:r>
            <a:r>
              <a:rPr lang="en-US" sz="2400" b="1" err="1"/>
              <a:t>centre</a:t>
            </a:r>
            <a:r>
              <a:rPr lang="en-US" sz="2400"/>
              <a:t>, les </a:t>
            </a:r>
            <a:r>
              <a:rPr lang="en-US" sz="2400" err="1"/>
              <a:t>autres</a:t>
            </a:r>
            <a:r>
              <a:rPr lang="en-US" sz="2400"/>
              <a:t> couches </a:t>
            </a:r>
            <a:r>
              <a:rPr lang="en-US" sz="2400" err="1"/>
              <a:t>représentant</a:t>
            </a:r>
            <a:r>
              <a:rPr lang="en-US" sz="2400"/>
              <a:t> les </a:t>
            </a:r>
            <a:r>
              <a:rPr lang="en-US" sz="2400" err="1"/>
              <a:t>systèmes</a:t>
            </a:r>
            <a:r>
              <a:rPr lang="en-US" sz="2400"/>
              <a:t> </a:t>
            </a:r>
            <a:r>
              <a:rPr lang="en-US" sz="2400" err="1"/>
              <a:t>clés</a:t>
            </a:r>
            <a:r>
              <a:rPr lang="en-US" sz="2400"/>
              <a:t>, les </a:t>
            </a:r>
            <a:r>
              <a:rPr lang="en-US" sz="2400" err="1"/>
              <a:t>facteurs</a:t>
            </a:r>
            <a:r>
              <a:rPr lang="en-US" sz="2400"/>
              <a:t> </a:t>
            </a:r>
            <a:r>
              <a:rPr lang="en-US" sz="2400" err="1"/>
              <a:t>contributifs</a:t>
            </a:r>
            <a:r>
              <a:rPr lang="en-US" sz="2400"/>
              <a:t>, les </a:t>
            </a:r>
            <a:r>
              <a:rPr lang="en-US" sz="2400" err="1"/>
              <a:t>groupes</a:t>
            </a:r>
            <a:r>
              <a:rPr lang="en-US" sz="2400"/>
              <a:t> à </a:t>
            </a:r>
            <a:r>
              <a:rPr lang="en-US" sz="2400" err="1"/>
              <a:t>risque</a:t>
            </a:r>
            <a:r>
              <a:rPr lang="en-US" sz="2400"/>
              <a:t> et les </a:t>
            </a:r>
            <a:r>
              <a:rPr lang="en-US" sz="2400" err="1"/>
              <a:t>outils</a:t>
            </a:r>
            <a:r>
              <a:rPr lang="en-US" sz="2400"/>
              <a:t> pour </a:t>
            </a:r>
            <a:r>
              <a:rPr lang="en-US" sz="2400" err="1"/>
              <a:t>effectuer</a:t>
            </a:r>
            <a:r>
              <a:rPr lang="en-US" sz="2400"/>
              <a:t> le </a:t>
            </a:r>
            <a:r>
              <a:rPr lang="en-US" sz="2400" err="1"/>
              <a:t>changement</a:t>
            </a:r>
            <a:r>
              <a:rPr lang="en-US" sz="2400"/>
              <a:t> </a:t>
            </a:r>
            <a:r>
              <a:rPr lang="en-US" sz="2400" err="1"/>
              <a:t>selon</a:t>
            </a:r>
            <a:r>
              <a:rPr lang="en-US" sz="2400"/>
              <a:t> la </a:t>
            </a:r>
            <a:r>
              <a:rPr lang="en-US" sz="2400" err="1"/>
              <a:t>légende</a:t>
            </a:r>
            <a:r>
              <a:rPr lang="en-US" sz="2400"/>
              <a:t>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CBC9AA-3AF7-5DBB-64EE-2300A0A69C46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LA SSR 2035+</a:t>
            </a:r>
            <a:endParaRPr lang="en-US" dirty="0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893D964-81A7-82EC-C8A9-F0AF111DA381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2" name="Picture 1" descr="A circular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7052C59A-F1A5-0EA3-F77C-328BF20F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714500"/>
            <a:ext cx="73342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043EF-775D-E031-0FA4-ABE0972FF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872C-94E9-8C36-959B-42E7828D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69" y="8419047"/>
            <a:ext cx="1088670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highlight>
                <a:srgbClr val="FFFFFF"/>
              </a:highlight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2000">
              <a:highlight>
                <a:srgbClr val="FFFFFF"/>
              </a:highlight>
              <a:ea typeface="Calibri"/>
              <a:cs typeface="Calibri"/>
            </a:endParaRPr>
          </a:p>
        </p:txBody>
      </p:sp>
      <p:pic>
        <p:nvPicPr>
          <p:cNvPr id="7" name="Picture 6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4B4DA718-67FE-619B-B8A2-977DE2A1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00CA5F-92A0-FF3F-86E5-EF6552228AE9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OBJECTIFS STRATÉGIQUES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40F9EA-D351-616E-57A6-0F08D9EB5D83}"/>
              </a:ext>
            </a:extLst>
          </p:cNvPr>
          <p:cNvSpPr txBox="1">
            <a:spLocks/>
          </p:cNvSpPr>
          <p:nvPr/>
        </p:nvSpPr>
        <p:spPr>
          <a:xfrm>
            <a:off x="8832599" y="6445559"/>
            <a:ext cx="6973287" cy="2614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5. 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Sensibilisation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,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éducation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 et formation </a:t>
            </a:r>
            <a:endParaRPr lang="en-US" sz="2000">
              <a:highlight>
                <a:srgbClr val="FFFFFF"/>
              </a:highlight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6. 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Véhicules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 et infrastructures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sécuritaires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 </a:t>
            </a:r>
            <a:endParaRPr lang="en-US" sz="300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7.  Application de la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loi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 et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conformité</a:t>
            </a:r>
            <a:endParaRPr lang="en-US" sz="3000" err="1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8. 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Tirer</a:t>
            </a:r>
            <a:r>
              <a:rPr lang="en-US" sz="3000">
                <a:highlight>
                  <a:srgbClr val="FFFFFF"/>
                </a:highlight>
                <a:ea typeface="Calibri"/>
                <a:cs typeface="Calibri"/>
              </a:rPr>
              <a:t> parti de la </a:t>
            </a:r>
            <a:r>
              <a:rPr lang="en-US" sz="3000" err="1">
                <a:highlight>
                  <a:srgbClr val="FFFFFF"/>
                </a:highlight>
                <a:ea typeface="Calibri"/>
                <a:cs typeface="Calibri"/>
              </a:rPr>
              <a:t>technologie</a:t>
            </a:r>
            <a:endParaRPr lang="en-US" sz="3000" err="1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BFF5F-081A-6AD0-230C-461D5578B855}"/>
              </a:ext>
            </a:extLst>
          </p:cNvPr>
          <p:cNvSpPr txBox="1"/>
          <p:nvPr/>
        </p:nvSpPr>
        <p:spPr>
          <a:xfrm>
            <a:off x="2789859" y="6448010"/>
            <a:ext cx="637139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"/>
              <a:buAutoNum type="arabicPeriod"/>
            </a:pPr>
            <a:r>
              <a:rPr lang="en-US" sz="3000" baseline="0">
                <a:latin typeface="Calibri"/>
                <a:ea typeface="Arial"/>
                <a:cs typeface="Arial"/>
              </a:rPr>
              <a:t>Leadership </a:t>
            </a:r>
            <a:r>
              <a:rPr lang="en-US" sz="3000">
                <a:latin typeface="Calibri"/>
                <a:ea typeface="Arial"/>
                <a:cs typeface="Arial"/>
              </a:rPr>
              <a:t>et engagement</a:t>
            </a:r>
          </a:p>
          <a:p>
            <a:r>
              <a:rPr lang="en-US" sz="3000" baseline="0">
                <a:latin typeface="Calibri"/>
                <a:ea typeface="Arial"/>
                <a:cs typeface="Arial"/>
              </a:rPr>
              <a:t>2.  </a:t>
            </a:r>
            <a:r>
              <a:rPr lang="en-US" sz="3000">
                <a:latin typeface="Calibri"/>
                <a:ea typeface="Arial"/>
                <a:cs typeface="Arial"/>
              </a:rPr>
              <a:t>Bonne </a:t>
            </a:r>
            <a:r>
              <a:rPr lang="en-US" sz="3000" err="1">
                <a:latin typeface="Calibri"/>
                <a:ea typeface="Arial"/>
                <a:cs typeface="Arial"/>
              </a:rPr>
              <a:t>gouvernance</a:t>
            </a:r>
            <a:endParaRPr lang="en-US" sz="3000">
              <a:latin typeface="Calibri"/>
              <a:ea typeface="Arial"/>
              <a:cs typeface="Arial"/>
            </a:endParaRPr>
          </a:p>
          <a:p>
            <a:r>
              <a:rPr lang="en-US" sz="3000" baseline="0">
                <a:latin typeface="Calibri"/>
                <a:ea typeface="Arial"/>
                <a:cs typeface="Arial"/>
              </a:rPr>
              <a:t>3.  </a:t>
            </a:r>
            <a:r>
              <a:rPr lang="en-US" sz="3000">
                <a:latin typeface="Calibri"/>
                <a:ea typeface="Arial"/>
                <a:cs typeface="Arial"/>
              </a:rPr>
              <a:t>Données et données </a:t>
            </a:r>
            <a:r>
              <a:rPr lang="en-US" sz="3000" err="1">
                <a:latin typeface="Calibri"/>
                <a:ea typeface="Arial"/>
                <a:cs typeface="Arial"/>
              </a:rPr>
              <a:t>probantes</a:t>
            </a:r>
            <a:endParaRPr lang="en-US" sz="3000">
              <a:latin typeface="Calibri"/>
              <a:ea typeface="Arial"/>
              <a:cs typeface="Arial"/>
            </a:endParaRPr>
          </a:p>
          <a:p>
            <a:r>
              <a:rPr lang="en-US" sz="3000" baseline="0">
                <a:latin typeface="Calibri"/>
                <a:ea typeface="Arial"/>
                <a:cs typeface="Arial"/>
              </a:rPr>
              <a:t>4.  </a:t>
            </a:r>
            <a:r>
              <a:rPr lang="en-US" sz="3000" err="1">
                <a:latin typeface="Calibri"/>
                <a:ea typeface="Arial"/>
                <a:cs typeface="Arial"/>
              </a:rPr>
              <a:t>Réglementation</a:t>
            </a:r>
            <a:r>
              <a:rPr lang="en-US" sz="3000">
                <a:latin typeface="Calibri"/>
                <a:ea typeface="Arial"/>
                <a:cs typeface="Arial"/>
              </a:rPr>
              <a:t> et politiques </a:t>
            </a:r>
            <a:r>
              <a:rPr lang="en-US" sz="3000" err="1">
                <a:latin typeface="Calibri"/>
                <a:ea typeface="Arial"/>
                <a:cs typeface="Arial"/>
              </a:rPr>
              <a:t>modernes</a:t>
            </a:r>
            <a:r>
              <a:rPr lang="en-US" sz="3000" baseline="0">
                <a:latin typeface="Calibri"/>
                <a:ea typeface="Arial"/>
                <a:cs typeface="Arial"/>
              </a:rPr>
              <a:t>  </a:t>
            </a:r>
          </a:p>
          <a:p>
            <a:pPr algn="ctr"/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EAD3517B-CF2D-ECE2-7EA7-C25807127A19}"/>
              </a:ext>
            </a:extLst>
          </p:cNvPr>
          <p:cNvSpPr txBox="1">
            <a:spLocks/>
          </p:cNvSpPr>
          <p:nvPr/>
        </p:nvSpPr>
        <p:spPr>
          <a:xfrm>
            <a:off x="2386940" y="3038228"/>
            <a:ext cx="1248987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sz="3000"/>
              <a:t>Pour </a:t>
            </a:r>
            <a:r>
              <a:rPr lang="en-US" sz="3000" err="1"/>
              <a:t>appuyer</a:t>
            </a:r>
            <a:r>
              <a:rPr lang="en-US" sz="3000"/>
              <a:t> </a:t>
            </a:r>
            <a:r>
              <a:rPr lang="en-US" sz="3000" err="1"/>
              <a:t>l’approche</a:t>
            </a:r>
            <a:r>
              <a:rPr lang="en-US" sz="3000"/>
              <a:t> « Vision </a:t>
            </a:r>
            <a:r>
              <a:rPr lang="en-US" sz="3000" err="1"/>
              <a:t>zéro</a:t>
            </a:r>
            <a:r>
              <a:rPr lang="en-US" sz="3000"/>
              <a:t> », la SSR 2035+ </a:t>
            </a:r>
            <a:r>
              <a:rPr lang="en-US" sz="3000" err="1"/>
              <a:t>présente</a:t>
            </a:r>
            <a:r>
              <a:rPr lang="en-US" sz="3000"/>
              <a:t> </a:t>
            </a:r>
            <a:r>
              <a:rPr lang="en-US" sz="3000" b="1" err="1"/>
              <a:t>huit</a:t>
            </a:r>
            <a:r>
              <a:rPr lang="en-US" sz="3000" b="1"/>
              <a:t> </a:t>
            </a:r>
            <a:r>
              <a:rPr lang="en-US" sz="3000" b="1" err="1"/>
              <a:t>objectifs</a:t>
            </a:r>
            <a:r>
              <a:rPr lang="en-US" sz="3000" b="1"/>
              <a:t> </a:t>
            </a:r>
            <a:r>
              <a:rPr lang="en-US" sz="3000" b="1" err="1"/>
              <a:t>stratégiques</a:t>
            </a:r>
            <a:r>
              <a:rPr lang="en-US" sz="3000"/>
              <a:t> qui </a:t>
            </a:r>
            <a:r>
              <a:rPr lang="en-US" sz="3000" err="1"/>
              <a:t>jettent</a:t>
            </a:r>
            <a:r>
              <a:rPr lang="en-US" sz="3000"/>
              <a:t> les bases de </a:t>
            </a:r>
            <a:r>
              <a:rPr lang="en-US" sz="3000" err="1"/>
              <a:t>mesures</a:t>
            </a:r>
            <a:r>
              <a:rPr lang="en-US" sz="3000"/>
              <a:t> de </a:t>
            </a:r>
            <a:r>
              <a:rPr lang="en-US" sz="3000" err="1"/>
              <a:t>sécurité</a:t>
            </a:r>
            <a:r>
              <a:rPr lang="en-US" sz="3000"/>
              <a:t> </a:t>
            </a:r>
            <a:r>
              <a:rPr lang="en-US" sz="3000" err="1"/>
              <a:t>routière</a:t>
            </a:r>
            <a:r>
              <a:rPr lang="en-US" sz="3000"/>
              <a:t> </a:t>
            </a:r>
            <a:r>
              <a:rPr lang="en-US" sz="3000" err="1"/>
              <a:t>coordonnées</a:t>
            </a:r>
            <a:r>
              <a:rPr lang="en-US" sz="3000"/>
              <a:t> et </a:t>
            </a:r>
            <a:r>
              <a:rPr lang="en-US" sz="3000" err="1"/>
              <a:t>fondées</a:t>
            </a:r>
            <a:r>
              <a:rPr lang="en-US" sz="3000"/>
              <a:t> sur des données </a:t>
            </a:r>
            <a:r>
              <a:rPr lang="en-US" sz="3000" err="1"/>
              <a:t>probantes</a:t>
            </a:r>
            <a:r>
              <a:rPr lang="en-US" sz="3000"/>
              <a:t> </a:t>
            </a:r>
            <a:r>
              <a:rPr lang="en-US" sz="3000" err="1"/>
              <a:t>ainsi</a:t>
            </a:r>
            <a:r>
              <a:rPr lang="en-US" sz="3000"/>
              <a:t> </a:t>
            </a:r>
            <a:r>
              <a:rPr lang="en-US" sz="3000" err="1"/>
              <a:t>que</a:t>
            </a:r>
            <a:r>
              <a:rPr lang="en-US" sz="3000"/>
              <a:t> sur la </a:t>
            </a:r>
            <a:r>
              <a:rPr lang="en-US" sz="3000" err="1"/>
              <a:t>responsabilisation</a:t>
            </a:r>
            <a:r>
              <a:rPr lang="en-US" sz="3000"/>
              <a:t> </a:t>
            </a:r>
            <a:r>
              <a:rPr lang="en-US" sz="3000" err="1"/>
              <a:t>partout</a:t>
            </a:r>
            <a:r>
              <a:rPr lang="en-US" sz="3000"/>
              <a:t> au Canada. </a:t>
            </a:r>
            <a:r>
              <a:rPr lang="en-US" sz="3000" err="1"/>
              <a:t>Ces</a:t>
            </a:r>
            <a:r>
              <a:rPr lang="en-US" sz="3000"/>
              <a:t> </a:t>
            </a:r>
            <a:r>
              <a:rPr lang="en-US" sz="3000" err="1"/>
              <a:t>objectifs</a:t>
            </a:r>
            <a:r>
              <a:rPr lang="en-US" sz="3000"/>
              <a:t> </a:t>
            </a:r>
            <a:r>
              <a:rPr lang="en-US" sz="3000" err="1"/>
              <a:t>sont</a:t>
            </a:r>
            <a:r>
              <a:rPr lang="en-US" sz="3000"/>
              <a:t> </a:t>
            </a:r>
            <a:r>
              <a:rPr lang="en-US" sz="3000" err="1"/>
              <a:t>conçus</a:t>
            </a:r>
            <a:r>
              <a:rPr lang="en-US" sz="3000"/>
              <a:t> pour guider les provinces et </a:t>
            </a:r>
            <a:r>
              <a:rPr lang="en-US" sz="3000" err="1"/>
              <a:t>territoires</a:t>
            </a:r>
            <a:r>
              <a:rPr lang="en-US" sz="3000"/>
              <a:t> dans </a:t>
            </a:r>
            <a:r>
              <a:rPr lang="en-US" sz="3000" err="1"/>
              <a:t>l’élaboration</a:t>
            </a:r>
            <a:r>
              <a:rPr lang="en-US" sz="3000"/>
              <a:t> et la mise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œuvre</a:t>
            </a:r>
            <a:r>
              <a:rPr lang="en-US" sz="3000"/>
              <a:t> de plans de </a:t>
            </a:r>
            <a:r>
              <a:rPr lang="en-US" sz="3000" err="1"/>
              <a:t>sécurité</a:t>
            </a:r>
            <a:r>
              <a:rPr lang="en-US" sz="3000"/>
              <a:t> </a:t>
            </a:r>
            <a:r>
              <a:rPr lang="en-US" sz="3000" err="1"/>
              <a:t>efficaces</a:t>
            </a:r>
            <a:r>
              <a:rPr lang="en-US" sz="3000"/>
              <a:t>, tout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favorisant</a:t>
            </a:r>
            <a:r>
              <a:rPr lang="en-US" sz="3000"/>
              <a:t> la </a:t>
            </a:r>
            <a:r>
              <a:rPr lang="en-US" sz="3000" err="1"/>
              <a:t>cohérence</a:t>
            </a:r>
            <a:r>
              <a:rPr lang="en-US" sz="3000"/>
              <a:t> et la collaboration à </a:t>
            </a:r>
            <a:r>
              <a:rPr lang="en-US" sz="3000" err="1"/>
              <a:t>l’échelle</a:t>
            </a:r>
            <a:r>
              <a:rPr lang="en-US" sz="3000"/>
              <a:t> </a:t>
            </a:r>
            <a:r>
              <a:rPr lang="en-US" sz="3000" err="1"/>
              <a:t>pancanadienne</a:t>
            </a:r>
            <a:r>
              <a:rPr lang="en-US" sz="3000"/>
              <a:t> et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maintenant</a:t>
            </a:r>
            <a:r>
              <a:rPr lang="en-US" sz="3000"/>
              <a:t> la </a:t>
            </a:r>
            <a:r>
              <a:rPr lang="en-US" sz="3000" err="1"/>
              <a:t>stratégie</a:t>
            </a:r>
            <a:r>
              <a:rPr lang="en-US" sz="3000"/>
              <a:t> active </a:t>
            </a:r>
            <a:r>
              <a:rPr lang="en-US" sz="3000" err="1"/>
              <a:t>jusqu’en</a:t>
            </a:r>
            <a:r>
              <a:rPr lang="en-US" sz="3000"/>
              <a:t> 2035.</a:t>
            </a:r>
          </a:p>
        </p:txBody>
      </p:sp>
    </p:spTree>
    <p:extLst>
      <p:ext uri="{BB962C8B-B14F-4D97-AF65-F5344CB8AC3E}">
        <p14:creationId xmlns:p14="http://schemas.microsoft.com/office/powerpoint/2010/main" val="415002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6310-BEC0-A550-4298-9DD09A88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4C539B-1D36-41D5-B1F5-27ACED07C6FE}"/>
              </a:ext>
            </a:extLst>
          </p:cNvPr>
          <p:cNvSpPr txBox="1"/>
          <p:nvPr/>
        </p:nvSpPr>
        <p:spPr>
          <a:xfrm>
            <a:off x="10720240" y="3302998"/>
            <a:ext cx="649563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Les </a:t>
            </a:r>
            <a:r>
              <a:rPr lang="en-US" sz="2400" b="1" dirty="0" err="1">
                <a:ea typeface="Calibri"/>
                <a:cs typeface="Calibri"/>
              </a:rPr>
              <a:t>principaux</a:t>
            </a:r>
            <a:r>
              <a:rPr lang="en-US" sz="2400" b="1" dirty="0">
                <a:ea typeface="Calibri"/>
                <a:cs typeface="Calibri"/>
              </a:rPr>
              <a:t> </a:t>
            </a:r>
            <a:r>
              <a:rPr lang="en-US" sz="2400" b="1" dirty="0" err="1">
                <a:ea typeface="Calibri"/>
                <a:cs typeface="Calibri"/>
              </a:rPr>
              <a:t>groupes</a:t>
            </a:r>
            <a:r>
              <a:rPr lang="en-US" sz="2400" b="1" dirty="0">
                <a:ea typeface="Calibri"/>
                <a:cs typeface="Calibri"/>
              </a:rPr>
              <a:t> à </a:t>
            </a:r>
            <a:r>
              <a:rPr lang="en-US" sz="2400" b="1" dirty="0" err="1">
                <a:ea typeface="Calibri"/>
                <a:cs typeface="Calibri"/>
              </a:rPr>
              <a:t>risque</a:t>
            </a:r>
            <a:r>
              <a:rPr lang="en-US" sz="2400" b="1" dirty="0">
                <a:ea typeface="Calibri"/>
                <a:cs typeface="Calibri"/>
              </a:rPr>
              <a:t> </a:t>
            </a:r>
            <a:r>
              <a:rPr lang="en-US" sz="2400" b="1" dirty="0" err="1">
                <a:ea typeface="Calibri"/>
                <a:cs typeface="Calibri"/>
              </a:rPr>
              <a:t>identifiés</a:t>
            </a:r>
            <a:r>
              <a:rPr lang="en-US" sz="2400" b="1" dirty="0">
                <a:ea typeface="Calibri"/>
                <a:cs typeface="Calibri"/>
              </a:rPr>
              <a:t> font </a:t>
            </a:r>
            <a:r>
              <a:rPr lang="en-US" sz="2400" b="1" dirty="0" err="1">
                <a:ea typeface="Calibri"/>
                <a:cs typeface="Calibri"/>
              </a:rPr>
              <a:t>toujours</a:t>
            </a:r>
            <a:r>
              <a:rPr lang="en-US" sz="2400" b="1" dirty="0">
                <a:ea typeface="Calibri"/>
                <a:cs typeface="Calibri"/>
              </a:rPr>
              <a:t> </a:t>
            </a:r>
            <a:r>
              <a:rPr lang="en-US" sz="2400" b="1" dirty="0" err="1">
                <a:ea typeface="Calibri"/>
                <a:cs typeface="Calibri"/>
              </a:rPr>
              <a:t>partie</a:t>
            </a:r>
            <a:r>
              <a:rPr lang="en-US" sz="2400" b="1" dirty="0">
                <a:ea typeface="Calibri"/>
                <a:cs typeface="Calibri"/>
              </a:rPr>
              <a:t> </a:t>
            </a:r>
            <a:r>
              <a:rPr lang="en-US" sz="2400" b="1" dirty="0" err="1">
                <a:ea typeface="Calibri"/>
                <a:cs typeface="Calibri"/>
              </a:rPr>
              <a:t>intégrante</a:t>
            </a:r>
            <a:r>
              <a:rPr lang="en-US" sz="2400" dirty="0">
                <a:ea typeface="Calibri"/>
                <a:cs typeface="Calibri"/>
              </a:rPr>
              <a:t> de la SSR 2035+, servant à guider les provinces et </a:t>
            </a:r>
            <a:r>
              <a:rPr lang="en-US" sz="2400" dirty="0" err="1">
                <a:ea typeface="Calibri"/>
                <a:cs typeface="Calibri"/>
              </a:rPr>
              <a:t>territoires</a:t>
            </a:r>
            <a:r>
              <a:rPr lang="en-US" sz="2400" dirty="0">
                <a:ea typeface="Calibri"/>
                <a:cs typeface="Calibri"/>
              </a:rPr>
              <a:t> et les </a:t>
            </a:r>
            <a:r>
              <a:rPr lang="en-US" sz="2400" dirty="0" err="1">
                <a:ea typeface="Calibri"/>
                <a:cs typeface="Calibri"/>
              </a:rPr>
              <a:t>partenaires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matière de </a:t>
            </a:r>
            <a:r>
              <a:rPr lang="en-US" sz="2400" dirty="0" err="1">
                <a:ea typeface="Calibri"/>
                <a:cs typeface="Calibri"/>
              </a:rPr>
              <a:t>sécurité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auprès</a:t>
            </a:r>
            <a:r>
              <a:rPr lang="en-US" sz="2400" dirty="0">
                <a:ea typeface="Calibri"/>
                <a:cs typeface="Calibri"/>
              </a:rPr>
              <a:t> des populations qui </a:t>
            </a:r>
            <a:r>
              <a:rPr lang="en-US" sz="2400" dirty="0" err="1">
                <a:ea typeface="Calibri"/>
                <a:cs typeface="Calibri"/>
              </a:rPr>
              <a:t>présentent</a:t>
            </a:r>
            <a:r>
              <a:rPr lang="en-US" sz="2400" dirty="0">
                <a:ea typeface="Calibri"/>
                <a:cs typeface="Calibri"/>
              </a:rPr>
              <a:t> le </a:t>
            </a:r>
            <a:r>
              <a:rPr lang="en-US" sz="2400" dirty="0" err="1">
                <a:ea typeface="Calibri"/>
                <a:cs typeface="Calibri"/>
              </a:rPr>
              <a:t>risque</a:t>
            </a:r>
            <a:r>
              <a:rPr lang="en-US" sz="2400" dirty="0">
                <a:ea typeface="Calibri"/>
                <a:cs typeface="Calibri"/>
              </a:rPr>
              <a:t> le plus </a:t>
            </a:r>
            <a:r>
              <a:rPr lang="en-US" sz="2400" dirty="0" err="1">
                <a:ea typeface="Calibri"/>
                <a:cs typeface="Calibri"/>
              </a:rPr>
              <a:t>élevé</a:t>
            </a:r>
            <a:r>
              <a:rPr lang="en-US" sz="2400" dirty="0">
                <a:ea typeface="Calibri"/>
                <a:cs typeface="Calibri"/>
              </a:rPr>
              <a:t> de </a:t>
            </a:r>
            <a:r>
              <a:rPr lang="en-US" sz="2400" dirty="0" err="1">
                <a:ea typeface="Calibri"/>
                <a:cs typeface="Calibri"/>
              </a:rPr>
              <a:t>décès</a:t>
            </a:r>
            <a:r>
              <a:rPr lang="en-US" sz="2400" dirty="0">
                <a:ea typeface="Calibri"/>
                <a:cs typeface="Calibri"/>
              </a:rPr>
              <a:t> et de </a:t>
            </a:r>
            <a:r>
              <a:rPr lang="en-US" sz="2400" dirty="0" err="1">
                <a:ea typeface="Calibri"/>
                <a:cs typeface="Calibri"/>
              </a:rPr>
              <a:t>blessures</a:t>
            </a:r>
            <a:r>
              <a:rPr lang="en-US" sz="2400" dirty="0">
                <a:ea typeface="Calibri"/>
                <a:cs typeface="Calibri"/>
              </a:rPr>
              <a:t> sur </a:t>
            </a:r>
            <a:r>
              <a:rPr lang="en-US" sz="2400" dirty="0" err="1">
                <a:ea typeface="Calibri"/>
                <a:cs typeface="Calibri"/>
              </a:rPr>
              <a:t>nos</a:t>
            </a:r>
            <a:r>
              <a:rPr lang="en-US" sz="2400" dirty="0">
                <a:ea typeface="Calibri"/>
                <a:cs typeface="Calibri"/>
              </a:rPr>
              <a:t> routes.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La SSR 2035+ </a:t>
            </a:r>
            <a:r>
              <a:rPr lang="en-US" sz="2400" dirty="0" err="1">
                <a:ea typeface="Calibri"/>
                <a:cs typeface="Calibri"/>
              </a:rPr>
              <a:t>identifie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également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une</a:t>
            </a:r>
            <a:r>
              <a:rPr lang="en-US" sz="2400" dirty="0">
                <a:ea typeface="Calibri"/>
                <a:cs typeface="Calibri"/>
              </a:rPr>
              <a:t> nouvelle </a:t>
            </a:r>
            <a:r>
              <a:rPr lang="en-US" sz="2400" dirty="0" err="1">
                <a:ea typeface="Calibri"/>
                <a:cs typeface="Calibri"/>
              </a:rPr>
              <a:t>catégorie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intitulée</a:t>
            </a:r>
            <a:r>
              <a:rPr lang="en-US" sz="2400" dirty="0">
                <a:ea typeface="Calibri"/>
                <a:cs typeface="Calibri"/>
              </a:rPr>
              <a:t> « </a:t>
            </a:r>
            <a:r>
              <a:rPr lang="en-US" sz="2400" b="1" dirty="0">
                <a:ea typeface="Calibri"/>
                <a:cs typeface="Calibri"/>
              </a:rPr>
              <a:t>populations </a:t>
            </a:r>
            <a:r>
              <a:rPr lang="en-US" sz="2400" b="1" dirty="0" err="1">
                <a:ea typeface="Calibri"/>
                <a:cs typeface="Calibri"/>
              </a:rPr>
              <a:t>prioritaires</a:t>
            </a:r>
            <a:r>
              <a:rPr lang="en-US" sz="2400" b="1" dirty="0">
                <a:ea typeface="Calibri"/>
                <a:cs typeface="Calibri"/>
              </a:rPr>
              <a:t> </a:t>
            </a:r>
            <a:r>
              <a:rPr lang="en-US" sz="2400" dirty="0">
                <a:ea typeface="Calibri"/>
                <a:cs typeface="Calibri"/>
              </a:rPr>
              <a:t>». </a:t>
            </a:r>
          </a:p>
          <a:p>
            <a:r>
              <a:rPr lang="en-US" sz="2400" dirty="0">
                <a:ea typeface="Calibri"/>
                <a:cs typeface="Calibri"/>
              </a:rPr>
              <a:t>Cette </a:t>
            </a:r>
            <a:r>
              <a:rPr lang="en-US" sz="2400" dirty="0" err="1">
                <a:ea typeface="Calibri"/>
                <a:cs typeface="Calibri"/>
              </a:rPr>
              <a:t>catégorie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permet</a:t>
            </a:r>
            <a:r>
              <a:rPr lang="en-US" sz="2400" dirty="0">
                <a:ea typeface="Calibri"/>
                <a:cs typeface="Calibri"/>
              </a:rPr>
              <a:t> aux plans de </a:t>
            </a:r>
            <a:r>
              <a:rPr lang="en-US" sz="2400" dirty="0" err="1">
                <a:ea typeface="Calibri"/>
                <a:cs typeface="Calibri"/>
              </a:rPr>
              <a:t>sécurité</a:t>
            </a:r>
            <a:r>
              <a:rPr lang="en-US" sz="2400" dirty="0">
                <a:ea typeface="Calibri"/>
                <a:cs typeface="Calibri"/>
              </a:rPr>
              <a:t> des provinces et </a:t>
            </a:r>
            <a:r>
              <a:rPr lang="en-US" sz="2400" dirty="0" err="1">
                <a:ea typeface="Calibri"/>
                <a:cs typeface="Calibri"/>
              </a:rPr>
              <a:t>territoires</a:t>
            </a:r>
            <a:r>
              <a:rPr lang="en-US" sz="2400" dirty="0">
                <a:ea typeface="Calibri"/>
                <a:cs typeface="Calibri"/>
              </a:rPr>
              <a:t> de </a:t>
            </a:r>
            <a:r>
              <a:rPr lang="en-US" sz="2400" dirty="0" err="1">
                <a:ea typeface="Calibri"/>
                <a:cs typeface="Calibri"/>
              </a:rPr>
              <a:t>répondre</a:t>
            </a:r>
            <a:r>
              <a:rPr lang="en-US" sz="2400" dirty="0">
                <a:ea typeface="Calibri"/>
                <a:cs typeface="Calibri"/>
              </a:rPr>
              <a:t> à des </a:t>
            </a:r>
            <a:r>
              <a:rPr lang="en-US" sz="2400" dirty="0" err="1">
                <a:ea typeface="Calibri"/>
                <a:cs typeface="Calibri"/>
              </a:rPr>
              <a:t>groupes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supplémentaires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fonction</a:t>
            </a:r>
            <a:r>
              <a:rPr lang="en-US" sz="2400" dirty="0">
                <a:ea typeface="Calibri"/>
                <a:cs typeface="Calibri"/>
              </a:rPr>
              <a:t> des </a:t>
            </a:r>
            <a:r>
              <a:rPr lang="en-US" sz="2400" dirty="0" err="1">
                <a:ea typeface="Calibri"/>
                <a:cs typeface="Calibri"/>
              </a:rPr>
              <a:t>besoins</a:t>
            </a:r>
            <a:r>
              <a:rPr lang="en-US" sz="2400" dirty="0">
                <a:ea typeface="Calibri"/>
                <a:cs typeface="Calibri"/>
              </a:rPr>
              <a:t> des provinces et </a:t>
            </a:r>
            <a:r>
              <a:rPr lang="en-US" sz="2400" dirty="0" err="1">
                <a:ea typeface="Calibri"/>
                <a:cs typeface="Calibri"/>
              </a:rPr>
              <a:t>territoires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soulignant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l’importance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d’adapter</a:t>
            </a:r>
            <a:r>
              <a:rPr lang="en-US" sz="2400" dirty="0">
                <a:ea typeface="Calibri"/>
                <a:cs typeface="Calibri"/>
              </a:rPr>
              <a:t> les </a:t>
            </a:r>
            <a:r>
              <a:rPr lang="en-US" sz="2400" dirty="0" err="1">
                <a:ea typeface="Calibri"/>
                <a:cs typeface="Calibri"/>
              </a:rPr>
              <a:t>stratégies</a:t>
            </a:r>
            <a:r>
              <a:rPr lang="en-US" sz="2400" dirty="0">
                <a:ea typeface="Calibri"/>
                <a:cs typeface="Calibri"/>
              </a:rPr>
              <a:t> de </a:t>
            </a:r>
            <a:r>
              <a:rPr lang="en-US" sz="2400" dirty="0" err="1">
                <a:ea typeface="Calibri"/>
                <a:cs typeface="Calibri"/>
              </a:rPr>
              <a:t>sécurité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routière</a:t>
            </a:r>
            <a:r>
              <a:rPr lang="en-US" sz="2400" dirty="0">
                <a:ea typeface="Calibri"/>
                <a:cs typeface="Calibri"/>
              </a:rPr>
              <a:t> aux </a:t>
            </a:r>
            <a:r>
              <a:rPr lang="en-US" sz="2400" dirty="0" err="1">
                <a:ea typeface="Calibri"/>
                <a:cs typeface="Calibri"/>
              </a:rPr>
              <a:t>différentes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collectivités</a:t>
            </a:r>
            <a:r>
              <a:rPr lang="en-US" sz="2400" dirty="0">
                <a:ea typeface="Calibri"/>
                <a:cs typeface="Calibri"/>
              </a:rPr>
              <a:t>, et avec la participation des </a:t>
            </a:r>
            <a:r>
              <a:rPr lang="en-US" sz="2400" dirty="0" err="1">
                <a:ea typeface="Calibri"/>
                <a:cs typeface="Calibri"/>
              </a:rPr>
              <a:t>collectivités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0A51CB-ED16-A9BF-E50B-C6EB6986E6DB}"/>
              </a:ext>
            </a:extLst>
          </p:cNvPr>
          <p:cNvSpPr txBox="1">
            <a:spLocks/>
          </p:cNvSpPr>
          <p:nvPr/>
        </p:nvSpPr>
        <p:spPr>
          <a:xfrm>
            <a:off x="11019920" y="1007460"/>
            <a:ext cx="4827164" cy="1380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PRINCIPAUX</a:t>
            </a:r>
            <a:r>
              <a:rPr lang="en-US" sz="4200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</a:t>
            </a:r>
            <a:r>
              <a:rPr lang="en-US" sz="4200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GROUPES</a:t>
            </a:r>
            <a:r>
              <a:rPr lang="en-US" sz="4200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À </a:t>
            </a:r>
            <a:r>
              <a:rPr lang="en-US" sz="4200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RISQUE</a:t>
            </a:r>
            <a:endParaRPr lang="en-US" sz="4200" err="1"/>
          </a:p>
        </p:txBody>
      </p:sp>
      <p:pic>
        <p:nvPicPr>
          <p:cNvPr id="2" name="Picture 1" descr="A black and white symbol&#10;&#10;AI-generated content may be incorrect.">
            <a:extLst>
              <a:ext uri="{FF2B5EF4-FFF2-40B4-BE49-F238E27FC236}">
                <a16:creationId xmlns:a16="http://schemas.microsoft.com/office/drawing/2014/main" id="{9CCBB69E-9ED4-BF96-42A2-13E2D1C1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3" t="-1212" r="-258"/>
          <a:stretch>
            <a:fillRect/>
          </a:stretch>
        </p:blipFill>
        <p:spPr>
          <a:xfrm rot="16200000">
            <a:off x="16200507" y="801481"/>
            <a:ext cx="1429943" cy="179235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57C941-CF61-CF75-41F4-00D418485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43507"/>
              </p:ext>
            </p:extLst>
          </p:nvPr>
        </p:nvGraphicFramePr>
        <p:xfrm>
          <a:off x="665328" y="528850"/>
          <a:ext cx="9190913" cy="92552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3395">
                  <a:extLst>
                    <a:ext uri="{9D8B030D-6E8A-4147-A177-3AD203B41FA5}">
                      <a16:colId xmlns:a16="http://schemas.microsoft.com/office/drawing/2014/main" val="328070185"/>
                    </a:ext>
                  </a:extLst>
                </a:gridCol>
                <a:gridCol w="6077518">
                  <a:extLst>
                    <a:ext uri="{9D8B030D-6E8A-4147-A177-3AD203B41FA5}">
                      <a16:colId xmlns:a16="http://schemas.microsoft.com/office/drawing/2014/main" val="2654905526"/>
                    </a:ext>
                  </a:extLst>
                </a:gridCol>
              </a:tblGrid>
              <a:tr h="4859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GROUPE À </a:t>
                      </a:r>
                      <a:r>
                        <a:rPr lang="en-US" sz="1400" b="1" err="1">
                          <a:effectLst/>
                        </a:rPr>
                        <a:t>RISQUE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DÉFINITION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86650"/>
                  </a:ext>
                </a:extLst>
              </a:tr>
              <a:tr h="1038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Jeunes </a:t>
                      </a:r>
                      <a:r>
                        <a:rPr lang="en-US" sz="1400" b="1" err="1">
                          <a:effectLst/>
                        </a:rPr>
                        <a:t>conducteurs</a:t>
                      </a:r>
                      <a:r>
                        <a:rPr lang="en-US" sz="1400" b="1">
                          <a:effectLst/>
                        </a:rPr>
                        <a:t> et </a:t>
                      </a:r>
                      <a:r>
                        <a:rPr lang="en-US" sz="1400" b="1" err="1">
                          <a:effectLst/>
                        </a:rPr>
                        <a:t>apprentis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âgés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moins</a:t>
                      </a:r>
                      <a:r>
                        <a:rPr lang="en-US" sz="1400">
                          <a:effectLst/>
                        </a:rPr>
                        <a:t> de 25 </a:t>
                      </a:r>
                      <a:r>
                        <a:rPr lang="en-US" sz="1400" err="1">
                          <a:effectLst/>
                        </a:rPr>
                        <a:t>ans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possédant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moins</a:t>
                      </a:r>
                      <a:r>
                        <a:rPr lang="en-US" sz="1400">
                          <a:effectLst/>
                        </a:rPr>
                        <a:t> de 2 </a:t>
                      </a:r>
                      <a:r>
                        <a:rPr lang="en-US" sz="1400" err="1">
                          <a:effectLst/>
                        </a:rPr>
                        <a:t>ans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d’expérience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. La </a:t>
                      </a:r>
                      <a:r>
                        <a:rPr lang="en-US" sz="1400" err="1">
                          <a:effectLst/>
                        </a:rPr>
                        <a:t>courbe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U du </a:t>
                      </a:r>
                      <a:r>
                        <a:rPr lang="en-US" sz="1400" err="1">
                          <a:effectLst/>
                        </a:rPr>
                        <a:t>risque</a:t>
                      </a:r>
                      <a:r>
                        <a:rPr lang="en-US" sz="1400">
                          <a:effectLst/>
                        </a:rPr>
                        <a:t> de collision montre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les jeunes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et les nouveaux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courent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risque</a:t>
                      </a:r>
                      <a:r>
                        <a:rPr lang="en-US" sz="1400">
                          <a:effectLst/>
                        </a:rPr>
                        <a:t> de collision plus </a:t>
                      </a:r>
                      <a:r>
                        <a:rPr lang="en-US" sz="1400" err="1">
                          <a:effectLst/>
                        </a:rPr>
                        <a:t>élevé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raison de </a:t>
                      </a:r>
                      <a:r>
                        <a:rPr lang="en-US" sz="1400" err="1">
                          <a:effectLst/>
                        </a:rPr>
                        <a:t>leur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âge</a:t>
                      </a:r>
                      <a:r>
                        <a:rPr lang="en-US" sz="1400">
                          <a:effectLst/>
                        </a:rPr>
                        <a:t> et de </a:t>
                      </a:r>
                      <a:r>
                        <a:rPr lang="en-US" sz="1400" err="1">
                          <a:effectLst/>
                        </a:rPr>
                        <a:t>leur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inexpérience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83208"/>
                  </a:ext>
                </a:extLst>
              </a:tr>
              <a:tr h="1038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Conducteurs</a:t>
                      </a:r>
                      <a:r>
                        <a:rPr lang="en-US" sz="1400" b="1">
                          <a:effectLst/>
                        </a:rPr>
                        <a:t> à </a:t>
                      </a:r>
                      <a:r>
                        <a:rPr lang="en-US" sz="1400" b="1" err="1">
                          <a:effectLst/>
                        </a:rPr>
                        <a:t>risque</a:t>
                      </a:r>
                      <a:r>
                        <a:rPr lang="en-US" sz="1400" b="1">
                          <a:effectLst/>
                        </a:rPr>
                        <a:t> pour des raisons </a:t>
                      </a:r>
                      <a:r>
                        <a:rPr lang="en-US" sz="1400" b="1" err="1">
                          <a:effectLst/>
                        </a:rPr>
                        <a:t>médicales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Les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risque</a:t>
                      </a:r>
                      <a:r>
                        <a:rPr lang="en-US" sz="1400">
                          <a:effectLst/>
                        </a:rPr>
                        <a:t> pour des raisons </a:t>
                      </a:r>
                      <a:r>
                        <a:rPr lang="en-US" sz="1400" err="1">
                          <a:effectLst/>
                        </a:rPr>
                        <a:t>médicales</a:t>
                      </a:r>
                      <a:r>
                        <a:rPr lang="en-US" sz="1400">
                          <a:effectLst/>
                        </a:rPr>
                        <a:t>, peu </a:t>
                      </a:r>
                      <a:r>
                        <a:rPr lang="en-US" sz="1400" err="1">
                          <a:effectLst/>
                        </a:rPr>
                        <a:t>importe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leur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âge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ont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problèmes</a:t>
                      </a:r>
                      <a:r>
                        <a:rPr lang="en-US" sz="1400">
                          <a:effectLst/>
                        </a:rPr>
                        <a:t> de santé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prennent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médicaments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ayant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effets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secondaires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nuisent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leur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capacité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conduire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mettant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danger </a:t>
                      </a:r>
                      <a:r>
                        <a:rPr lang="en-US" sz="1400" err="1">
                          <a:effectLst/>
                        </a:rPr>
                        <a:t>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mêmes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leurs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passagers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d’autres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personnes</a:t>
                      </a:r>
                      <a:r>
                        <a:rPr lang="en-US" sz="1400">
                          <a:effectLst/>
                        </a:rPr>
                        <a:t> sur la route.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37248"/>
                  </a:ext>
                </a:extLst>
              </a:tr>
              <a:tr h="1038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Usagers</a:t>
                      </a:r>
                      <a:r>
                        <a:rPr lang="en-US" sz="1400" b="1">
                          <a:effectLst/>
                        </a:rPr>
                        <a:t> de la route </a:t>
                      </a:r>
                      <a:r>
                        <a:rPr lang="en-US" sz="1400" b="1" err="1">
                          <a:effectLst/>
                        </a:rPr>
                        <a:t>vulnérables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Piétons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motocyclistes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cyclistes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personnes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utilisant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équipement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motorisé</a:t>
                      </a:r>
                      <a:r>
                        <a:rPr lang="en-US" sz="1400">
                          <a:effectLst/>
                        </a:rPr>
                        <a:t> personnel (p. ex., fauteuil </a:t>
                      </a:r>
                      <a:r>
                        <a:rPr lang="en-US" sz="1400" err="1">
                          <a:effectLst/>
                        </a:rPr>
                        <a:t>roulant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motorisé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vélomoteur</a:t>
                      </a:r>
                      <a:r>
                        <a:rPr lang="en-US" sz="1400">
                          <a:effectLst/>
                        </a:rPr>
                        <a:t>). Les données </a:t>
                      </a:r>
                      <a:r>
                        <a:rPr lang="en-US" sz="1400" err="1">
                          <a:effectLst/>
                        </a:rPr>
                        <a:t>probantes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montrent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 </a:t>
                      </a:r>
                      <a:r>
                        <a:rPr lang="en-US" sz="1400" err="1">
                          <a:effectLst/>
                        </a:rPr>
                        <a:t>vulnérables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sont</a:t>
                      </a:r>
                      <a:r>
                        <a:rPr lang="en-US" sz="1400">
                          <a:effectLst/>
                        </a:rPr>
                        <a:t> plus à </a:t>
                      </a:r>
                      <a:r>
                        <a:rPr lang="en-US" sz="1400" err="1">
                          <a:effectLst/>
                        </a:rPr>
                        <a:t>risque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raison de </a:t>
                      </a:r>
                      <a:r>
                        <a:rPr lang="en-US" sz="1400" err="1">
                          <a:effectLst/>
                        </a:rPr>
                        <a:t>l’absence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d’enveloppe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protectrice</a:t>
                      </a:r>
                      <a:r>
                        <a:rPr lang="en-US" sz="1400">
                          <a:effectLst/>
                        </a:rPr>
                        <a:t> d’un véhicule </a:t>
                      </a:r>
                      <a:r>
                        <a:rPr lang="en-US" sz="1400" err="1">
                          <a:effectLst/>
                        </a:rPr>
                        <a:t>lors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d’une</a:t>
                      </a:r>
                      <a:r>
                        <a:rPr lang="en-US" sz="1400">
                          <a:effectLst/>
                        </a:rPr>
                        <a:t> collision.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94808"/>
                  </a:ext>
                </a:extLst>
              </a:tr>
              <a:tr h="1722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Conducteurs</a:t>
                      </a:r>
                      <a:r>
                        <a:rPr lang="en-US" sz="1400" b="1">
                          <a:effectLst/>
                        </a:rPr>
                        <a:t> de </a:t>
                      </a:r>
                      <a:r>
                        <a:rPr lang="en-US" sz="1400" b="1" err="1">
                          <a:effectLst/>
                        </a:rPr>
                        <a:t>véhicules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commerciaux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commerciaux</a:t>
                      </a:r>
                      <a:r>
                        <a:rPr lang="en-US" sz="1400">
                          <a:effectLst/>
                        </a:rPr>
                        <a:t> (p. ex.,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de plus de 4 586 kg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passagers</a:t>
                      </a:r>
                      <a:r>
                        <a:rPr lang="en-US" sz="1400">
                          <a:effectLst/>
                        </a:rPr>
                        <a:t>). </a:t>
                      </a:r>
                      <a:r>
                        <a:rPr lang="en-US" sz="1400" err="1">
                          <a:effectLst/>
                        </a:rPr>
                        <a:t>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une</a:t>
                      </a:r>
                      <a:r>
                        <a:rPr lang="en-US" sz="1400">
                          <a:effectLst/>
                        </a:rPr>
                        <a:t> masse </a:t>
                      </a:r>
                      <a:r>
                        <a:rPr lang="en-US" sz="1400" err="1">
                          <a:effectLst/>
                        </a:rPr>
                        <a:t>importante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parcourent</a:t>
                      </a:r>
                      <a:r>
                        <a:rPr lang="en-US" sz="1400">
                          <a:effectLst/>
                        </a:rPr>
                        <a:t> beaucoup plus de </a:t>
                      </a:r>
                      <a:r>
                        <a:rPr lang="en-US" sz="1400" err="1">
                          <a:effectLst/>
                        </a:rPr>
                        <a:t>kilomètres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plus petits. </a:t>
                      </a:r>
                      <a:r>
                        <a:rPr lang="en-US" sz="1400" err="1">
                          <a:effectLst/>
                        </a:rPr>
                        <a:t>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facteurs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une</a:t>
                      </a:r>
                      <a:r>
                        <a:rPr lang="en-US" sz="1400">
                          <a:effectLst/>
                        </a:rPr>
                        <a:t> incidence </a:t>
                      </a:r>
                      <a:r>
                        <a:rPr lang="en-US" sz="1400" err="1">
                          <a:effectLst/>
                        </a:rPr>
                        <a:t>importante</a:t>
                      </a:r>
                      <a:r>
                        <a:rPr lang="en-US" sz="1400">
                          <a:effectLst/>
                        </a:rPr>
                        <a:t> sur le </a:t>
                      </a:r>
                      <a:r>
                        <a:rPr lang="en-US" sz="1400" err="1">
                          <a:effectLst/>
                        </a:rPr>
                        <a:t>risque</a:t>
                      </a:r>
                      <a:r>
                        <a:rPr lang="en-US" sz="1400">
                          <a:effectLst/>
                        </a:rPr>
                        <a:t> de collision pour </a:t>
                      </a:r>
                      <a:r>
                        <a:rPr lang="en-US" sz="1400" err="1">
                          <a:effectLst/>
                        </a:rPr>
                        <a:t>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. Les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commerciaux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représentent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habituellement</a:t>
                      </a:r>
                      <a:r>
                        <a:rPr lang="en-US" sz="1400">
                          <a:effectLst/>
                        </a:rPr>
                        <a:t> 5 % des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route, </a:t>
                      </a:r>
                      <a:r>
                        <a:rPr lang="en-US" sz="1400" err="1">
                          <a:effectLst/>
                        </a:rPr>
                        <a:t>mais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leurs</a:t>
                      </a:r>
                      <a:r>
                        <a:rPr lang="en-US" sz="1400">
                          <a:effectLst/>
                        </a:rPr>
                        <a:t> collisions </a:t>
                      </a:r>
                      <a:r>
                        <a:rPr lang="en-US" sz="1400" err="1">
                          <a:effectLst/>
                        </a:rPr>
                        <a:t>sont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associées</a:t>
                      </a:r>
                      <a:r>
                        <a:rPr lang="en-US" sz="1400">
                          <a:effectLst/>
                        </a:rPr>
                        <a:t> à 20 % des </a:t>
                      </a:r>
                      <a:r>
                        <a:rPr lang="en-US" sz="1400" err="1">
                          <a:effectLst/>
                        </a:rPr>
                        <a:t>décès</a:t>
                      </a:r>
                      <a:r>
                        <a:rPr lang="en-US" sz="1400">
                          <a:effectLst/>
                        </a:rPr>
                        <a:t> sur la route.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47265"/>
                  </a:ext>
                </a:extLst>
              </a:tr>
              <a:tr h="15020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Conducteurs</a:t>
                      </a:r>
                      <a:r>
                        <a:rPr lang="en-US" sz="1400" b="1">
                          <a:effectLst/>
                        </a:rPr>
                        <a:t> à haut </a:t>
                      </a:r>
                      <a:r>
                        <a:rPr lang="en-US" sz="1400" b="1" err="1">
                          <a:effectLst/>
                        </a:rPr>
                        <a:t>risque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Contrevenants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récidivistes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adoptant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comportement</a:t>
                      </a:r>
                      <a:r>
                        <a:rPr lang="en-US" sz="1400">
                          <a:effectLst/>
                        </a:rPr>
                        <a:t> type </a:t>
                      </a:r>
                      <a:r>
                        <a:rPr lang="en-US" sz="1400" err="1">
                          <a:effectLst/>
                        </a:rPr>
                        <a:t>illégal</a:t>
                      </a:r>
                      <a:r>
                        <a:rPr lang="en-US" sz="1400">
                          <a:effectLst/>
                        </a:rPr>
                        <a:t> au volant (p. ex.,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récurrente</a:t>
                      </a:r>
                      <a:r>
                        <a:rPr lang="en-US" sz="1400">
                          <a:effectLst/>
                        </a:rPr>
                        <a:t> avec </a:t>
                      </a:r>
                      <a:r>
                        <a:rPr lang="en-US" sz="1400" err="1">
                          <a:effectLst/>
                        </a:rPr>
                        <a:t>facultés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affaiblies</a:t>
                      </a:r>
                      <a:r>
                        <a:rPr lang="en-US" sz="1400">
                          <a:effectLst/>
                        </a:rPr>
                        <a:t> par </a:t>
                      </a:r>
                      <a:r>
                        <a:rPr lang="en-US" sz="1400" err="1">
                          <a:effectLst/>
                        </a:rPr>
                        <a:t>l’alcool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la drogue, infractions au Code de la route, implication dans un accident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conducteur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faisant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l’objet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d’une</a:t>
                      </a:r>
                      <a:r>
                        <a:rPr lang="en-US" sz="1400">
                          <a:effectLst/>
                        </a:rPr>
                        <a:t> suspension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d’un </a:t>
                      </a:r>
                      <a:r>
                        <a:rPr lang="en-US" sz="1400" err="1">
                          <a:effectLst/>
                        </a:rPr>
                        <a:t>retrait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permis</a:t>
                      </a:r>
                      <a:r>
                        <a:rPr lang="en-US" sz="1400">
                          <a:effectLst/>
                        </a:rPr>
                        <a:t>). Les données </a:t>
                      </a:r>
                      <a:r>
                        <a:rPr lang="en-US" sz="1400" err="1">
                          <a:effectLst/>
                        </a:rPr>
                        <a:t>probantes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montrent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qu’ils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ont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taux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accru</a:t>
                      </a:r>
                      <a:r>
                        <a:rPr lang="en-US" sz="1400">
                          <a:effectLst/>
                        </a:rPr>
                        <a:t> de collisions et/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mesures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d’application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loi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90127"/>
                  </a:ext>
                </a:extLst>
              </a:tr>
              <a:tr h="24297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Populations </a:t>
                      </a:r>
                      <a:r>
                        <a:rPr lang="en-US" sz="1400" b="1" err="1">
                          <a:effectLst/>
                        </a:rPr>
                        <a:t>prioritaires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err="1">
                          <a:effectLst/>
                        </a:rPr>
                        <a:t>D’autres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groupes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pourraient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bénéficier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d’une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approche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axée</a:t>
                      </a:r>
                      <a:r>
                        <a:rPr lang="en-US" sz="1400">
                          <a:effectLst/>
                        </a:rPr>
                        <a:t> sur la </a:t>
                      </a:r>
                      <a:r>
                        <a:rPr lang="en-US" sz="1400" err="1">
                          <a:effectLst/>
                        </a:rPr>
                        <a:t>collectivité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façonnée</a:t>
                      </a:r>
                      <a:r>
                        <a:rPr lang="en-US" sz="1400">
                          <a:effectLst/>
                        </a:rPr>
                        <a:t> par un engagement </a:t>
                      </a:r>
                      <a:r>
                        <a:rPr lang="en-US" sz="1400" err="1">
                          <a:effectLst/>
                        </a:rPr>
                        <a:t>inclusif</a:t>
                      </a:r>
                      <a:r>
                        <a:rPr lang="en-US" sz="1400">
                          <a:effectLst/>
                        </a:rPr>
                        <a:t> tenant </a:t>
                      </a:r>
                      <a:r>
                        <a:rPr lang="en-US" sz="1400" err="1">
                          <a:effectLst/>
                        </a:rPr>
                        <a:t>compte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besoins</a:t>
                      </a:r>
                      <a:r>
                        <a:rPr lang="en-US" sz="1400">
                          <a:effectLst/>
                        </a:rPr>
                        <a:t> des provinces et </a:t>
                      </a:r>
                      <a:r>
                        <a:rPr lang="en-US" sz="1400" err="1">
                          <a:effectLst/>
                        </a:rPr>
                        <a:t>territoires</a:t>
                      </a:r>
                      <a:r>
                        <a:rPr lang="en-US" sz="1400">
                          <a:effectLst/>
                        </a:rPr>
                        <a:t> et de la </a:t>
                      </a:r>
                      <a:r>
                        <a:rPr lang="en-US" sz="1400" err="1">
                          <a:effectLst/>
                        </a:rPr>
                        <a:t>collectivité</a:t>
                      </a:r>
                      <a:r>
                        <a:rPr lang="en-US" sz="1400">
                          <a:effectLst/>
                        </a:rPr>
                        <a:t>. Par </a:t>
                      </a:r>
                      <a:r>
                        <a:rPr lang="en-US" sz="1400" err="1">
                          <a:effectLst/>
                        </a:rPr>
                        <a:t>exemple</a:t>
                      </a:r>
                      <a:r>
                        <a:rPr lang="en-US" sz="1400">
                          <a:effectLst/>
                        </a:rPr>
                        <a:t> : 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</a:rPr>
                        <a:t>Nouveaux </a:t>
                      </a:r>
                      <a:r>
                        <a:rPr lang="en-US" sz="1400" err="1">
                          <a:effectLst/>
                        </a:rPr>
                        <a:t>arrivants</a:t>
                      </a:r>
                      <a:r>
                        <a:rPr lang="en-US" sz="1400">
                          <a:effectLst/>
                        </a:rPr>
                        <a:t> au Canada, qui </a:t>
                      </a:r>
                      <a:r>
                        <a:rPr lang="en-US" sz="1400" err="1">
                          <a:effectLst/>
                        </a:rPr>
                        <a:t>n’ont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peut-être</a:t>
                      </a:r>
                      <a:r>
                        <a:rPr lang="en-US" sz="1400">
                          <a:effectLst/>
                        </a:rPr>
                        <a:t> pas </a:t>
                      </a:r>
                      <a:r>
                        <a:rPr lang="en-US" sz="1400" err="1">
                          <a:effectLst/>
                        </a:rPr>
                        <a:t>d’expérience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spécifique</a:t>
                      </a:r>
                      <a:r>
                        <a:rPr lang="en-US" sz="1400">
                          <a:effectLst/>
                        </a:rPr>
                        <a:t> de la circulation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au Canada. 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err="1">
                          <a:effectLst/>
                        </a:rPr>
                        <a:t>Collectivités</a:t>
                      </a:r>
                      <a:r>
                        <a:rPr lang="en-US" sz="1400">
                          <a:effectLst/>
                        </a:rPr>
                        <a:t> rurales et </a:t>
                      </a:r>
                      <a:r>
                        <a:rPr lang="en-US" sz="1400" err="1">
                          <a:effectLst/>
                        </a:rPr>
                        <a:t>éloignées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peuvent</a:t>
                      </a:r>
                      <a:r>
                        <a:rPr lang="en-US" sz="1400">
                          <a:effectLst/>
                        </a:rPr>
                        <a:t> faire face à des </a:t>
                      </a:r>
                      <a:r>
                        <a:rPr lang="en-US" sz="1400" err="1">
                          <a:effectLst/>
                        </a:rPr>
                        <a:t>défis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différents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ceux</a:t>
                      </a:r>
                      <a:r>
                        <a:rPr lang="en-US" sz="1400">
                          <a:effectLst/>
                        </a:rPr>
                        <a:t> des populations </a:t>
                      </a:r>
                      <a:r>
                        <a:rPr lang="en-US" sz="1400" err="1">
                          <a:effectLst/>
                        </a:rPr>
                        <a:t>urbaines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err="1">
                          <a:effectLst/>
                        </a:rPr>
                        <a:t>Considérations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besoins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particuliers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matière de </a:t>
                      </a:r>
                      <a:r>
                        <a:rPr lang="en-US" sz="1400" err="1">
                          <a:effectLst/>
                        </a:rPr>
                        <a:t>mobilité</a:t>
                      </a:r>
                      <a:r>
                        <a:rPr lang="en-US" sz="1400">
                          <a:effectLst/>
                        </a:rPr>
                        <a:t> pour les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âgés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err="1">
                          <a:effectLst/>
                        </a:rPr>
                        <a:t>D’autres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s’il</a:t>
                      </a:r>
                      <a:r>
                        <a:rPr lang="en-US" sz="1400">
                          <a:effectLst/>
                        </a:rPr>
                        <a:t> y a lieu.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809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37D7-5E53-DC2A-BA1C-FA170E1E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F6D176-A6CB-2770-0DE1-27CA9F6DAE3E}"/>
              </a:ext>
            </a:extLst>
          </p:cNvPr>
          <p:cNvSpPr txBox="1">
            <a:spLocks/>
          </p:cNvSpPr>
          <p:nvPr/>
        </p:nvSpPr>
        <p:spPr>
          <a:xfrm>
            <a:off x="10253799" y="979264"/>
            <a:ext cx="5491133" cy="1436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FACTEURS</a:t>
            </a:r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CONTRIBUTIFS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AF04B-9B00-9548-7B1C-A058DA7FC1C1}"/>
              </a:ext>
            </a:extLst>
          </p:cNvPr>
          <p:cNvSpPr txBox="1"/>
          <p:nvPr/>
        </p:nvSpPr>
        <p:spPr>
          <a:xfrm>
            <a:off x="10720240" y="3302998"/>
            <a:ext cx="649563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ea typeface="Calibri"/>
                <a:cs typeface="Calibri"/>
              </a:rPr>
              <a:t>Les </a:t>
            </a:r>
            <a:r>
              <a:rPr lang="en-US" sz="3000" err="1">
                <a:ea typeface="Calibri"/>
                <a:cs typeface="Calibri"/>
              </a:rPr>
              <a:t>principaux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facteurs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contributifs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forment</a:t>
            </a:r>
            <a:r>
              <a:rPr lang="en-US" sz="3000">
                <a:ea typeface="Calibri"/>
                <a:cs typeface="Calibri"/>
              </a:rPr>
              <a:t> le prochain </a:t>
            </a:r>
            <a:r>
              <a:rPr lang="en-US" sz="3000" err="1">
                <a:ea typeface="Calibri"/>
                <a:cs typeface="Calibri"/>
              </a:rPr>
              <a:t>niveau</a:t>
            </a:r>
            <a:r>
              <a:rPr lang="en-US" sz="3000">
                <a:ea typeface="Calibri"/>
                <a:cs typeface="Calibri"/>
              </a:rPr>
              <a:t> de la </a:t>
            </a:r>
            <a:r>
              <a:rPr lang="en-US" sz="3000" err="1">
                <a:ea typeface="Calibri"/>
                <a:cs typeface="Calibri"/>
              </a:rPr>
              <a:t>matrice</a:t>
            </a:r>
            <a:r>
              <a:rPr lang="en-US" sz="3000">
                <a:ea typeface="Calibri"/>
                <a:cs typeface="Calibri"/>
              </a:rPr>
              <a:t> de la </a:t>
            </a:r>
            <a:r>
              <a:rPr lang="en-US" sz="3000" err="1">
                <a:ea typeface="Calibri"/>
                <a:cs typeface="Calibri"/>
              </a:rPr>
              <a:t>sécurité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routière</a:t>
            </a:r>
            <a:r>
              <a:rPr lang="en-US" sz="3000">
                <a:ea typeface="Calibri"/>
                <a:cs typeface="Calibri"/>
              </a:rPr>
              <a:t>. </a:t>
            </a:r>
            <a:r>
              <a:rPr lang="en-US" sz="3000" err="1">
                <a:ea typeface="Calibri"/>
                <a:cs typeface="Calibri"/>
              </a:rPr>
              <a:t>Ils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identifient</a:t>
            </a:r>
            <a:r>
              <a:rPr lang="en-US" sz="3000">
                <a:ea typeface="Calibri"/>
                <a:cs typeface="Calibri"/>
              </a:rPr>
              <a:t> les </a:t>
            </a:r>
            <a:r>
              <a:rPr lang="en-US" sz="3000" err="1">
                <a:ea typeface="Calibri"/>
                <a:cs typeface="Calibri"/>
              </a:rPr>
              <a:t>principaux</a:t>
            </a:r>
            <a:r>
              <a:rPr lang="en-US" sz="3000">
                <a:ea typeface="Calibri"/>
                <a:cs typeface="Calibri"/>
              </a:rPr>
              <a:t> moyens par </a:t>
            </a:r>
            <a:r>
              <a:rPr lang="en-US" sz="3000" err="1">
                <a:ea typeface="Calibri"/>
                <a:cs typeface="Calibri"/>
              </a:rPr>
              <a:t>lesquels</a:t>
            </a:r>
            <a:r>
              <a:rPr lang="en-US" sz="3000">
                <a:ea typeface="Calibri"/>
                <a:cs typeface="Calibri"/>
              </a:rPr>
              <a:t> les </a:t>
            </a:r>
            <a:r>
              <a:rPr lang="en-US" sz="3000" err="1">
                <a:ea typeface="Calibri"/>
                <a:cs typeface="Calibri"/>
              </a:rPr>
              <a:t>risques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pourraient</a:t>
            </a:r>
            <a:r>
              <a:rPr lang="en-US" sz="3000">
                <a:ea typeface="Calibri"/>
                <a:cs typeface="Calibri"/>
              </a:rPr>
              <a:t> augmenter, et </a:t>
            </a:r>
            <a:r>
              <a:rPr lang="en-US" sz="3000" err="1">
                <a:ea typeface="Calibri"/>
                <a:cs typeface="Calibri"/>
              </a:rPr>
              <a:t>que</a:t>
            </a:r>
            <a:r>
              <a:rPr lang="en-US" sz="3000">
                <a:ea typeface="Calibri"/>
                <a:cs typeface="Calibri"/>
              </a:rPr>
              <a:t> les plans de </a:t>
            </a:r>
            <a:r>
              <a:rPr lang="en-US" sz="3000" err="1">
                <a:ea typeface="Calibri"/>
                <a:cs typeface="Calibri"/>
              </a:rPr>
              <a:t>sécurité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routière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pourraient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cibler</a:t>
            </a:r>
            <a:r>
              <a:rPr lang="en-US" sz="3000">
                <a:ea typeface="Calibri"/>
                <a:cs typeface="Calibri"/>
              </a:rPr>
              <a:t> pour </a:t>
            </a:r>
            <a:r>
              <a:rPr lang="en-US" sz="3000" err="1">
                <a:ea typeface="Calibri"/>
                <a:cs typeface="Calibri"/>
              </a:rPr>
              <a:t>réduire</a:t>
            </a:r>
            <a:r>
              <a:rPr lang="en-US" sz="3000">
                <a:ea typeface="Calibri"/>
                <a:cs typeface="Calibri"/>
              </a:rPr>
              <a:t> les </a:t>
            </a:r>
            <a:r>
              <a:rPr lang="en-US" sz="3000" err="1">
                <a:ea typeface="Calibri"/>
                <a:cs typeface="Calibri"/>
              </a:rPr>
              <a:t>décès</a:t>
            </a:r>
            <a:r>
              <a:rPr lang="en-US" sz="3000">
                <a:ea typeface="Calibri"/>
                <a:cs typeface="Calibri"/>
              </a:rPr>
              <a:t> et les </a:t>
            </a:r>
            <a:r>
              <a:rPr lang="en-US" sz="3000" err="1">
                <a:ea typeface="Calibri"/>
                <a:cs typeface="Calibri"/>
              </a:rPr>
              <a:t>blessures</a:t>
            </a:r>
            <a:r>
              <a:rPr lang="en-US" sz="3000">
                <a:ea typeface="Calibri"/>
                <a:cs typeface="Calibri"/>
              </a:rPr>
              <a:t>.</a:t>
            </a:r>
            <a:endParaRPr lang="en-US"/>
          </a:p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A black and white symbol&#10;&#10;AI-generated content may be incorrect.">
            <a:extLst>
              <a:ext uri="{FF2B5EF4-FFF2-40B4-BE49-F238E27FC236}">
                <a16:creationId xmlns:a16="http://schemas.microsoft.com/office/drawing/2014/main" id="{9B680AE8-9FD0-A9E1-D3D7-0E87EE1A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3" t="-1212" r="-258"/>
          <a:stretch>
            <a:fillRect/>
          </a:stretch>
        </p:blipFill>
        <p:spPr>
          <a:xfrm rot="16200000">
            <a:off x="16200507" y="801481"/>
            <a:ext cx="1429943" cy="1792356"/>
          </a:xfrm>
          <a:prstGeom prst="rect">
            <a:avLst/>
          </a:prstGeom>
          <a:ln>
            <a:noFill/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1D325B3-F75F-E123-0D69-4C2631A45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55859"/>
              </p:ext>
            </p:extLst>
          </p:nvPr>
        </p:nvGraphicFramePr>
        <p:xfrm>
          <a:off x="596348" y="525118"/>
          <a:ext cx="9705974" cy="9273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33749">
                  <a:extLst>
                    <a:ext uri="{9D8B030D-6E8A-4147-A177-3AD203B41FA5}">
                      <a16:colId xmlns:a16="http://schemas.microsoft.com/office/drawing/2014/main" val="114647169"/>
                    </a:ext>
                  </a:extLst>
                </a:gridCol>
                <a:gridCol w="6372225">
                  <a:extLst>
                    <a:ext uri="{9D8B030D-6E8A-4147-A177-3AD203B41FA5}">
                      <a16:colId xmlns:a16="http://schemas.microsoft.com/office/drawing/2014/main" val="360419314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FACTEUR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CONTRIBUTIF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DÉFINITION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88975"/>
                  </a:ext>
                </a:extLst>
              </a:tr>
              <a:tr h="7892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La distraction au volant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La distraction au volant </a:t>
                      </a:r>
                      <a:r>
                        <a:rPr lang="en-US" sz="1400" err="1">
                          <a:effectLst/>
                        </a:rPr>
                        <a:t>survient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lorsque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l’attention</a:t>
                      </a:r>
                      <a:r>
                        <a:rPr lang="en-US" sz="1400">
                          <a:effectLst/>
                        </a:rPr>
                        <a:t> du </a:t>
                      </a:r>
                      <a:r>
                        <a:rPr lang="en-US" sz="1400" err="1">
                          <a:effectLst/>
                        </a:rPr>
                        <a:t>conducteur</a:t>
                      </a:r>
                      <a:r>
                        <a:rPr lang="en-US" sz="1400">
                          <a:effectLst/>
                        </a:rPr>
                        <a:t> est </a:t>
                      </a:r>
                      <a:r>
                        <a:rPr lang="en-US" sz="1400" err="1">
                          <a:effectLst/>
                        </a:rPr>
                        <a:t>détournée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par </a:t>
                      </a:r>
                      <a:r>
                        <a:rPr lang="en-US" sz="1400" err="1">
                          <a:effectLst/>
                        </a:rPr>
                        <a:t>d’autres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activités</a:t>
                      </a:r>
                      <a:r>
                        <a:rPr lang="en-US" sz="1400">
                          <a:effectLst/>
                        </a:rPr>
                        <a:t> (p. ex., manger, </a:t>
                      </a:r>
                      <a:r>
                        <a:rPr lang="en-US" sz="1400" err="1">
                          <a:effectLst/>
                        </a:rPr>
                        <a:t>parler</a:t>
                      </a:r>
                      <a:r>
                        <a:rPr lang="en-US" sz="1400">
                          <a:effectLst/>
                        </a:rPr>
                        <a:t> aux </a:t>
                      </a:r>
                      <a:r>
                        <a:rPr lang="en-US" sz="1400" err="1">
                          <a:effectLst/>
                        </a:rPr>
                        <a:t>passagers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parler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texter à </a:t>
                      </a:r>
                      <a:r>
                        <a:rPr lang="en-US" sz="1400" err="1">
                          <a:effectLst/>
                        </a:rPr>
                        <a:t>l’aide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d’appareils</a:t>
                      </a:r>
                      <a:r>
                        <a:rPr lang="en-US" sz="1400">
                          <a:effectLst/>
                        </a:rPr>
                        <a:t> de communication </a:t>
                      </a:r>
                      <a:r>
                        <a:rPr lang="en-US" sz="1400" err="1">
                          <a:effectLst/>
                        </a:rPr>
                        <a:t>électronique</a:t>
                      </a:r>
                      <a:r>
                        <a:rPr lang="en-US" sz="1400">
                          <a:effectLst/>
                        </a:rPr>
                        <a:t> [ACE] </a:t>
                      </a:r>
                      <a:r>
                        <a:rPr lang="en-US" sz="1400" err="1">
                          <a:effectLst/>
                        </a:rPr>
                        <a:t>tels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téléphones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intelligents</a:t>
                      </a:r>
                      <a:r>
                        <a:rPr lang="en-US" sz="1400">
                          <a:effectLst/>
                        </a:rPr>
                        <a:t>).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7683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Conduite</a:t>
                      </a:r>
                      <a:r>
                        <a:rPr lang="en-US" sz="1400" b="1">
                          <a:effectLst/>
                        </a:rPr>
                        <a:t> avec </a:t>
                      </a:r>
                      <a:r>
                        <a:rPr lang="en-US" sz="1400" b="1" err="1">
                          <a:effectLst/>
                        </a:rPr>
                        <a:t>facultés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affaiblies</a:t>
                      </a:r>
                      <a:r>
                        <a:rPr lang="en-US" sz="1400" b="1">
                          <a:effectLst/>
                        </a:rPr>
                        <a:t> par </a:t>
                      </a:r>
                      <a:r>
                        <a:rPr lang="en-US" sz="1400" b="1" err="1">
                          <a:effectLst/>
                        </a:rPr>
                        <a:t>l’alcool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Affaiblissement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facultés</a:t>
                      </a:r>
                      <a:r>
                        <a:rPr lang="en-US" sz="1400">
                          <a:effectLst/>
                        </a:rPr>
                        <a:t> physiques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cognitives</a:t>
                      </a:r>
                      <a:r>
                        <a:rPr lang="en-US" sz="1400">
                          <a:effectLst/>
                        </a:rPr>
                        <a:t> d’un </a:t>
                      </a:r>
                      <a:r>
                        <a:rPr lang="en-US" sz="1400" err="1">
                          <a:effectLst/>
                        </a:rPr>
                        <a:t>usager</a:t>
                      </a:r>
                      <a:r>
                        <a:rPr lang="en-US" sz="1400">
                          <a:effectLst/>
                        </a:rPr>
                        <a:t> de la route </a:t>
                      </a:r>
                      <a:r>
                        <a:rPr lang="en-US" sz="1400" err="1">
                          <a:effectLst/>
                        </a:rPr>
                        <a:t>dû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sa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consommation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d’alcool</a:t>
                      </a:r>
                      <a:r>
                        <a:rPr lang="en-US" sz="1400">
                          <a:effectLst/>
                        </a:rPr>
                        <a:t>. Des données </a:t>
                      </a:r>
                      <a:r>
                        <a:rPr lang="en-US" sz="1400" err="1">
                          <a:effectLst/>
                        </a:rPr>
                        <a:t>récentes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indiquent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une</a:t>
                      </a:r>
                      <a:r>
                        <a:rPr lang="en-US" sz="1400">
                          <a:effectLst/>
                        </a:rPr>
                        <a:t> augmentation possible de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avec </a:t>
                      </a:r>
                      <a:r>
                        <a:rPr lang="en-US" sz="1400" err="1">
                          <a:effectLst/>
                        </a:rPr>
                        <a:t>facultés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affaiblies</a:t>
                      </a:r>
                      <a:r>
                        <a:rPr lang="en-US" sz="1400">
                          <a:effectLst/>
                        </a:rPr>
                        <a:t> par </a:t>
                      </a:r>
                      <a:r>
                        <a:rPr lang="en-US" sz="1400" err="1">
                          <a:effectLst/>
                        </a:rPr>
                        <a:t>l’alcool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43327"/>
                  </a:ext>
                </a:extLst>
              </a:tr>
              <a:tr h="1147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La drogue au volant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Affaiblissement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facultés</a:t>
                      </a:r>
                      <a:r>
                        <a:rPr lang="en-US" sz="1400">
                          <a:effectLst/>
                        </a:rPr>
                        <a:t> physiques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cognitives</a:t>
                      </a:r>
                      <a:r>
                        <a:rPr lang="en-US" sz="1400">
                          <a:effectLst/>
                        </a:rPr>
                        <a:t> d’un </a:t>
                      </a:r>
                      <a:r>
                        <a:rPr lang="en-US" sz="1400" err="1">
                          <a:effectLst/>
                        </a:rPr>
                        <a:t>usager</a:t>
                      </a:r>
                      <a:r>
                        <a:rPr lang="en-US" sz="1400">
                          <a:effectLst/>
                        </a:rPr>
                        <a:t> de la route </a:t>
                      </a:r>
                      <a:r>
                        <a:rPr lang="en-US" sz="1400" err="1">
                          <a:effectLst/>
                        </a:rPr>
                        <a:t>dû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sa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consommation</a:t>
                      </a:r>
                      <a:r>
                        <a:rPr lang="en-US" sz="1400">
                          <a:effectLst/>
                        </a:rPr>
                        <a:t> de drogues </a:t>
                      </a:r>
                      <a:r>
                        <a:rPr lang="en-US" sz="1400" err="1">
                          <a:effectLst/>
                        </a:rPr>
                        <a:t>psychoactives</a:t>
                      </a:r>
                      <a:r>
                        <a:rPr lang="en-US" sz="1400">
                          <a:effectLst/>
                        </a:rPr>
                        <a:t> (cannabis, </a:t>
                      </a:r>
                      <a:r>
                        <a:rPr lang="en-US" sz="1400" err="1">
                          <a:effectLst/>
                        </a:rPr>
                        <a:t>médicaments</a:t>
                      </a:r>
                      <a:r>
                        <a:rPr lang="en-US" sz="1400">
                          <a:effectLst/>
                        </a:rPr>
                        <a:t> sur ordonnance, </a:t>
                      </a:r>
                      <a:r>
                        <a:rPr lang="en-US" sz="1400" err="1">
                          <a:effectLst/>
                        </a:rPr>
                        <a:t>narcotiques</a:t>
                      </a:r>
                      <a:r>
                        <a:rPr lang="en-US" sz="1400">
                          <a:effectLst/>
                        </a:rPr>
                        <a:t>, etc.), de </a:t>
                      </a:r>
                      <a:r>
                        <a:rPr lang="en-US" sz="1400" err="1">
                          <a:effectLst/>
                        </a:rPr>
                        <a:t>médicaments</a:t>
                      </a:r>
                      <a:r>
                        <a:rPr lang="en-US" sz="1400">
                          <a:effectLst/>
                        </a:rPr>
                        <a:t> sur ordonnance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médicaments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vente libre. La surveillance est </a:t>
                      </a:r>
                      <a:r>
                        <a:rPr lang="en-US" sz="1400" err="1">
                          <a:effectLst/>
                        </a:rPr>
                        <a:t>nécessaire</a:t>
                      </a:r>
                      <a:r>
                        <a:rPr lang="en-US" sz="1400">
                          <a:effectLst/>
                        </a:rPr>
                        <a:t> pour identifier les substances </a:t>
                      </a:r>
                      <a:r>
                        <a:rPr lang="en-US" sz="1400" err="1">
                          <a:effectLst/>
                        </a:rPr>
                        <a:t>affaiblissant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facultés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utilisées</a:t>
                      </a:r>
                      <a:r>
                        <a:rPr lang="en-US" sz="1400">
                          <a:effectLst/>
                        </a:rPr>
                        <a:t> par les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l’impact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légalisation</a:t>
                      </a:r>
                      <a:r>
                        <a:rPr lang="en-US" sz="1400">
                          <a:effectLst/>
                        </a:rPr>
                        <a:t> du cannabis sur la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0764"/>
                  </a:ext>
                </a:extLst>
              </a:tr>
              <a:tr h="633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La fatigue au volant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Affaiblissement</a:t>
                      </a:r>
                      <a:r>
                        <a:rPr lang="en-US" sz="1400">
                          <a:effectLst/>
                        </a:rPr>
                        <a:t> de la vigilance d’un </a:t>
                      </a:r>
                      <a:r>
                        <a:rPr lang="en-US" sz="1400" err="1">
                          <a:effectLst/>
                        </a:rPr>
                        <a:t>conducteur</a:t>
                      </a:r>
                      <a:r>
                        <a:rPr lang="en-US" sz="1400">
                          <a:effectLst/>
                        </a:rPr>
                        <a:t> et de </a:t>
                      </a:r>
                      <a:r>
                        <a:rPr lang="en-US" sz="1400" err="1">
                          <a:effectLst/>
                        </a:rPr>
                        <a:t>sa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capacité</a:t>
                      </a:r>
                      <a:r>
                        <a:rPr lang="en-US" sz="1400">
                          <a:effectLst/>
                        </a:rPr>
                        <a:t> à </a:t>
                      </a:r>
                      <a:r>
                        <a:rPr lang="en-US" sz="1400" err="1">
                          <a:effectLst/>
                        </a:rPr>
                        <a:t>conduire</a:t>
                      </a:r>
                      <a:r>
                        <a:rPr lang="en-US" sz="1400">
                          <a:effectLst/>
                        </a:rPr>
                        <a:t> de façon </a:t>
                      </a:r>
                      <a:r>
                        <a:rPr lang="en-US" sz="1400" err="1">
                          <a:effectLst/>
                        </a:rPr>
                        <a:t>sécuritaire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raison de la fatigue </a:t>
                      </a:r>
                      <a:r>
                        <a:rPr lang="en-US" sz="1400" err="1">
                          <a:effectLst/>
                        </a:rPr>
                        <a:t>causée</a:t>
                      </a:r>
                      <a:r>
                        <a:rPr lang="en-US" sz="1400">
                          <a:effectLst/>
                        </a:rPr>
                        <a:t> par le manque de </a:t>
                      </a:r>
                      <a:r>
                        <a:rPr lang="en-US" sz="1400" err="1">
                          <a:effectLst/>
                        </a:rPr>
                        <a:t>sommeil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l’heure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journée</a:t>
                      </a:r>
                      <a:r>
                        <a:rPr lang="en-US" sz="1400">
                          <a:effectLst/>
                        </a:rPr>
                        <a:t>, la durée du </a:t>
                      </a:r>
                      <a:r>
                        <a:rPr lang="en-US" sz="1400" err="1">
                          <a:effectLst/>
                        </a:rPr>
                        <a:t>déplacement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monotonie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89205"/>
                  </a:ext>
                </a:extLst>
              </a:tr>
              <a:tr h="964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Vitesse excessive et </a:t>
                      </a:r>
                      <a:r>
                        <a:rPr lang="en-US" sz="1400" b="1" err="1">
                          <a:effectLst/>
                        </a:rPr>
                        <a:t>conduite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agressive</a:t>
                      </a:r>
                      <a:r>
                        <a:rPr lang="en-US" sz="1400" b="1">
                          <a:effectLst/>
                        </a:rPr>
                        <a:t> 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au-</a:t>
                      </a:r>
                      <a:r>
                        <a:rPr lang="en-US" sz="1400" err="1">
                          <a:effectLst/>
                        </a:rPr>
                        <a:t>delà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limites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vitesse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autorisées</a:t>
                      </a:r>
                      <a:r>
                        <a:rPr lang="en-US" sz="1400">
                          <a:effectLst/>
                        </a:rPr>
                        <a:t> par la </a:t>
                      </a:r>
                      <a:r>
                        <a:rPr lang="en-US" sz="1400" err="1">
                          <a:effectLst/>
                        </a:rPr>
                        <a:t>loi</a:t>
                      </a:r>
                      <a:r>
                        <a:rPr lang="en-US" sz="1400">
                          <a:effectLst/>
                        </a:rPr>
                        <a:t>,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trop </a:t>
                      </a:r>
                      <a:r>
                        <a:rPr lang="en-US" sz="1400" err="1">
                          <a:effectLst/>
                        </a:rPr>
                        <a:t>rapide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fonction</a:t>
                      </a:r>
                      <a:r>
                        <a:rPr lang="en-US" sz="1400">
                          <a:effectLst/>
                        </a:rPr>
                        <a:t> des conditions </a:t>
                      </a:r>
                      <a:r>
                        <a:rPr lang="en-US" sz="1400" err="1">
                          <a:effectLst/>
                        </a:rPr>
                        <a:t>routières</a:t>
                      </a:r>
                      <a:r>
                        <a:rPr lang="en-US" sz="1400">
                          <a:effectLst/>
                        </a:rPr>
                        <a:t> et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inadaptée</a:t>
                      </a:r>
                      <a:r>
                        <a:rPr lang="en-US" sz="1400">
                          <a:effectLst/>
                        </a:rPr>
                        <a:t> aux conditions </a:t>
                      </a:r>
                      <a:r>
                        <a:rPr lang="en-US" sz="1400" err="1">
                          <a:effectLst/>
                        </a:rPr>
                        <a:t>normales</a:t>
                      </a:r>
                      <a:r>
                        <a:rPr lang="en-US" sz="1400">
                          <a:effectLst/>
                        </a:rPr>
                        <a:t> de la circulation qui </a:t>
                      </a:r>
                      <a:r>
                        <a:rPr lang="en-US" sz="1400" err="1">
                          <a:effectLst/>
                        </a:rPr>
                        <a:t>risquent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d’engendrer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blessures</a:t>
                      </a:r>
                      <a:r>
                        <a:rPr lang="en-US" sz="1400">
                          <a:effectLst/>
                        </a:rPr>
                        <a:t> pour les </a:t>
                      </a:r>
                      <a:r>
                        <a:rPr lang="en-US" sz="1400" err="1">
                          <a:effectLst/>
                        </a:rPr>
                        <a:t>autres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de causer des collisions et des </a:t>
                      </a:r>
                      <a:r>
                        <a:rPr lang="en-US" sz="1400" err="1">
                          <a:effectLst/>
                        </a:rPr>
                        <a:t>victimes</a:t>
                      </a:r>
                      <a:r>
                        <a:rPr lang="en-US" sz="1400">
                          <a:effectLst/>
                        </a:rPr>
                        <a:t> (p. ex., </a:t>
                      </a:r>
                      <a:r>
                        <a:rPr lang="en-US" sz="1400" err="1">
                          <a:effectLst/>
                        </a:rPr>
                        <a:t>suivre</a:t>
                      </a:r>
                      <a:r>
                        <a:rPr lang="en-US" sz="1400">
                          <a:effectLst/>
                        </a:rPr>
                        <a:t> de trop près, </a:t>
                      </a:r>
                      <a:r>
                        <a:rPr lang="en-US" sz="1400" err="1">
                          <a:effectLst/>
                        </a:rPr>
                        <a:t>dépasser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dangereusement</a:t>
                      </a:r>
                      <a:r>
                        <a:rPr lang="en-US" sz="1400">
                          <a:effectLst/>
                        </a:rPr>
                        <a:t>, ne pas signaler </a:t>
                      </a:r>
                      <a:r>
                        <a:rPr lang="en-US" sz="1400" err="1">
                          <a:effectLst/>
                        </a:rPr>
                        <a:t>une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manœuvre</a:t>
                      </a:r>
                      <a:r>
                        <a:rPr lang="en-US" sz="1400">
                          <a:effectLst/>
                        </a:rPr>
                        <a:t>, etc.).  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48876"/>
                  </a:ext>
                </a:extLst>
              </a:tr>
              <a:tr h="7814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Protection de </a:t>
                      </a:r>
                      <a:r>
                        <a:rPr lang="en-US" sz="1400" b="1" err="1">
                          <a:effectLst/>
                        </a:rPr>
                        <a:t>l’occupant</a:t>
                      </a:r>
                      <a:r>
                        <a:rPr lang="en-US" sz="1400" b="1">
                          <a:effectLst/>
                        </a:rPr>
                        <a:t> 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questions </a:t>
                      </a:r>
                      <a:r>
                        <a:rPr lang="en-US" sz="1400" err="1">
                          <a:effectLst/>
                        </a:rPr>
                        <a:t>portant</a:t>
                      </a:r>
                      <a:r>
                        <a:rPr lang="en-US" sz="1400">
                          <a:effectLst/>
                        </a:rPr>
                        <a:t> sur </a:t>
                      </a:r>
                      <a:r>
                        <a:rPr lang="en-US" sz="1400" err="1">
                          <a:effectLst/>
                        </a:rPr>
                        <a:t>l’utilisation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adéquate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dispositifs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retenue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appropriés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(la ceinture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, le </a:t>
                      </a:r>
                      <a:r>
                        <a:rPr lang="en-US" sz="1400" err="1">
                          <a:effectLst/>
                        </a:rPr>
                        <a:t>siège</a:t>
                      </a:r>
                      <a:r>
                        <a:rPr lang="en-US" sz="1400">
                          <a:effectLst/>
                        </a:rPr>
                        <a:t> pour </a:t>
                      </a:r>
                      <a:r>
                        <a:rPr lang="en-US" sz="1400" err="1">
                          <a:effectLst/>
                        </a:rPr>
                        <a:t>bébé</a:t>
                      </a:r>
                      <a:r>
                        <a:rPr lang="en-US" sz="1400">
                          <a:effectLst/>
                        </a:rPr>
                        <a:t>, le </a:t>
                      </a:r>
                      <a:r>
                        <a:rPr lang="en-US" sz="1400" err="1">
                          <a:effectLst/>
                        </a:rPr>
                        <a:t>rehausseur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siège</a:t>
                      </a:r>
                      <a:r>
                        <a:rPr lang="en-US" sz="1400">
                          <a:effectLst/>
                        </a:rPr>
                        <a:t>, etc.). Cela </a:t>
                      </a: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taux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d’utilisation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différentiels</a:t>
                      </a:r>
                      <a:r>
                        <a:rPr lang="en-US" sz="1400">
                          <a:effectLst/>
                        </a:rPr>
                        <a:t> pour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milieu </a:t>
                      </a:r>
                      <a:r>
                        <a:rPr lang="en-US" sz="1400" err="1">
                          <a:effectLst/>
                        </a:rPr>
                        <a:t>urbain</a:t>
                      </a:r>
                      <a:r>
                        <a:rPr lang="en-US" sz="1400">
                          <a:effectLst/>
                        </a:rPr>
                        <a:t> par rapport à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milieu rural.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90784"/>
                  </a:ext>
                </a:extLst>
              </a:tr>
              <a:tr h="9298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Facteurs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environnementaux</a:t>
                      </a:r>
                      <a:r>
                        <a:rPr lang="en-US" sz="1400" b="1">
                          <a:effectLst/>
                        </a:rPr>
                        <a:t> 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facteurs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peuvent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influer</a:t>
                      </a:r>
                      <a:r>
                        <a:rPr lang="en-US" sz="1400">
                          <a:effectLst/>
                        </a:rPr>
                        <a:t> sur la </a:t>
                      </a:r>
                      <a:r>
                        <a:rPr lang="en-US" sz="1400" err="1">
                          <a:effectLst/>
                        </a:rPr>
                        <a:t>probabilité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gravité</a:t>
                      </a:r>
                      <a:r>
                        <a:rPr lang="en-US" sz="1400">
                          <a:effectLst/>
                        </a:rPr>
                        <a:t> d’un accident (p. ex., conditions </a:t>
                      </a:r>
                      <a:r>
                        <a:rPr lang="en-US" sz="1400" err="1">
                          <a:effectLst/>
                        </a:rPr>
                        <a:t>météorologiques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présence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faune</a:t>
                      </a:r>
                      <a:r>
                        <a:rPr lang="en-US" sz="1400">
                          <a:effectLst/>
                        </a:rPr>
                        <a:t> sur la route, </a:t>
                      </a:r>
                      <a:r>
                        <a:rPr lang="en-US" sz="1400" err="1">
                          <a:effectLst/>
                        </a:rPr>
                        <a:t>heure</a:t>
                      </a:r>
                      <a:r>
                        <a:rPr lang="en-US" sz="1400">
                          <a:effectLst/>
                        </a:rPr>
                        <a:t> du jour et </a:t>
                      </a:r>
                      <a:r>
                        <a:rPr lang="en-US" sz="1400" err="1">
                          <a:effectLst/>
                        </a:rPr>
                        <a:t>luminosité</a:t>
                      </a:r>
                      <a:r>
                        <a:rPr lang="en-US" sz="1400">
                          <a:effectLst/>
                        </a:rPr>
                        <a:t>). Cette </a:t>
                      </a:r>
                      <a:r>
                        <a:rPr lang="en-US" sz="1400" err="1">
                          <a:effectLst/>
                        </a:rPr>
                        <a:t>catégorie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pourrait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comprendre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préparation</a:t>
                      </a:r>
                      <a:r>
                        <a:rPr lang="en-US" sz="1400">
                          <a:effectLst/>
                        </a:rPr>
                        <a:t> aux situations </a:t>
                      </a:r>
                      <a:r>
                        <a:rPr lang="en-US" sz="1400" err="1">
                          <a:effectLst/>
                        </a:rPr>
                        <a:t>d’urgence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cas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phénomènes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météorologiques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violents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d’incendies</a:t>
                      </a:r>
                      <a:r>
                        <a:rPr lang="en-US" sz="1400">
                          <a:effectLst/>
                        </a:rPr>
                        <a:t>.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79233"/>
                  </a:ext>
                </a:extLst>
              </a:tr>
              <a:tr h="7964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Infrastructure </a:t>
                      </a:r>
                      <a:r>
                        <a:rPr lang="en-US" sz="1400" b="1" err="1">
                          <a:effectLst/>
                        </a:rPr>
                        <a:t>routière</a:t>
                      </a:r>
                      <a:r>
                        <a:rPr lang="en-US" sz="1400" b="1">
                          <a:effectLst/>
                        </a:rPr>
                        <a:t> 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facteurs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pourraient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avoir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une</a:t>
                      </a:r>
                      <a:r>
                        <a:rPr lang="en-US" sz="1400">
                          <a:effectLst/>
                        </a:rPr>
                        <a:t> incidence sur la </a:t>
                      </a:r>
                      <a:r>
                        <a:rPr lang="en-US" sz="1400" err="1">
                          <a:effectLst/>
                        </a:rPr>
                        <a:t>probabilité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gravité</a:t>
                      </a:r>
                      <a:r>
                        <a:rPr lang="en-US" sz="1400">
                          <a:effectLst/>
                        </a:rPr>
                        <a:t> d’un accident (p. ex., configuration des routes, construction des routes, état du </a:t>
                      </a:r>
                      <a:r>
                        <a:rPr lang="en-US" sz="1400" err="1">
                          <a:effectLst/>
                        </a:rPr>
                        <a:t>revêtement</a:t>
                      </a:r>
                      <a:r>
                        <a:rPr lang="en-US" sz="1400">
                          <a:effectLst/>
                        </a:rPr>
                        <a:t>, conception des routes et des bordures de routes, </a:t>
                      </a:r>
                      <a:r>
                        <a:rPr lang="en-US" sz="1400" err="1">
                          <a:effectLst/>
                        </a:rPr>
                        <a:t>éclairage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signalisation</a:t>
                      </a:r>
                      <a:r>
                        <a:rPr lang="en-US" sz="1400">
                          <a:effectLst/>
                        </a:rPr>
                        <a:t>, etc.). 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17895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Facteurs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  <a:r>
                        <a:rPr lang="en-US" sz="1400" b="1" err="1">
                          <a:effectLst/>
                        </a:rPr>
                        <a:t>liés</a:t>
                      </a:r>
                      <a:r>
                        <a:rPr lang="en-US" sz="1400" b="1">
                          <a:effectLst/>
                        </a:rPr>
                        <a:t> au véhicule 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facteurs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liés</a:t>
                      </a:r>
                      <a:r>
                        <a:rPr lang="en-US" sz="1400">
                          <a:effectLst/>
                        </a:rPr>
                        <a:t> à la conception des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(p. ex., </a:t>
                      </a:r>
                      <a:r>
                        <a:rPr lang="en-US" sz="1400" err="1">
                          <a:effectLst/>
                        </a:rPr>
                        <a:t>évitement</a:t>
                      </a:r>
                      <a:r>
                        <a:rPr lang="en-US" sz="1400">
                          <a:effectLst/>
                        </a:rPr>
                        <a:t> des collisions, </a:t>
                      </a:r>
                      <a:r>
                        <a:rPr lang="en-US" sz="1400" err="1">
                          <a:effectLst/>
                        </a:rPr>
                        <a:t>capacité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résistance</a:t>
                      </a:r>
                      <a:r>
                        <a:rPr lang="en-US" sz="1400">
                          <a:effectLst/>
                        </a:rPr>
                        <a:t> aux chocs), à </a:t>
                      </a:r>
                      <a:r>
                        <a:rPr lang="en-US" sz="1400" err="1">
                          <a:effectLst/>
                        </a:rPr>
                        <a:t>l’entretien</a:t>
                      </a:r>
                      <a:r>
                        <a:rPr lang="en-US" sz="1400">
                          <a:effectLst/>
                        </a:rPr>
                        <a:t>, aux rappels, aux </a:t>
                      </a:r>
                      <a:r>
                        <a:rPr lang="en-US" sz="1400" err="1">
                          <a:effectLst/>
                        </a:rPr>
                        <a:t>pièces</a:t>
                      </a:r>
                      <a:r>
                        <a:rPr lang="en-US" sz="1400">
                          <a:effectLst/>
                        </a:rPr>
                        <a:t> de rechange, aux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commerciaux</a:t>
                      </a:r>
                      <a:r>
                        <a:rPr lang="en-US" sz="1400">
                          <a:effectLst/>
                        </a:rPr>
                        <a:t>, aux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atypiques</a:t>
                      </a:r>
                      <a:r>
                        <a:rPr lang="en-US" sz="1400">
                          <a:effectLst/>
                        </a:rPr>
                        <a:t>, aux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électriques</a:t>
                      </a:r>
                      <a:r>
                        <a:rPr lang="en-US" sz="1400">
                          <a:effectLst/>
                        </a:rPr>
                        <a:t>, aux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automatisés</a:t>
                      </a:r>
                      <a:r>
                        <a:rPr lang="en-US" sz="1400">
                          <a:effectLst/>
                        </a:rPr>
                        <a:t> et aux technologies </a:t>
                      </a:r>
                      <a:r>
                        <a:rPr lang="en-US" sz="1400" err="1">
                          <a:effectLst/>
                        </a:rPr>
                        <a:t>émergentes</a:t>
                      </a:r>
                      <a:r>
                        <a:rPr lang="en-US" sz="1400">
                          <a:effectLst/>
                        </a:rPr>
                        <a:t>.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0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2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1C817293-760E-DCCF-EAD2-E3CC4E32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95BB4-AEC1-EA5A-DC03-193AB03EA26B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F0B375-D2DB-29FF-299D-B9CC9F77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181103"/>
            <a:ext cx="12489871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/>
              <a:t>La sécurité routière est une </a:t>
            </a:r>
            <a:r>
              <a:rPr lang="en-US" b="1"/>
              <a:t>responsabilité partagée</a:t>
            </a:r>
            <a:r>
              <a:rPr lang="en-US"/>
              <a:t> et une </a:t>
            </a:r>
            <a:r>
              <a:rPr lang="en-US" b="1"/>
              <a:t>priorité pancanadienne</a:t>
            </a:r>
            <a:r>
              <a:rPr lang="en-US"/>
              <a:t>. Chaque année, trop de vies sont perdues ou bouleversées à cause des accidents de la route. Ces tragédies sont évitables. 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/>
              <a:t>Au cours de la dernière décennie, on a observé au Canada une tendance graduelle, mais inégale, dans les résultats en matière de sécurité routière. Bien que les données à long terme montrent une diminution importante du nombre de décès et de blessures graves, soit respectivement 28 % et 41 % par rapport à il y a 20 ans, les dernières années ont connu un revirement inquiétant.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8FD8A32-A614-3B24-A20C-BA5515DD2031}"/>
              </a:ext>
            </a:extLst>
          </p:cNvPr>
          <p:cNvSpPr/>
          <p:nvPr/>
        </p:nvSpPr>
        <p:spPr>
          <a:xfrm rot="5400000">
            <a:off x="620322" y="73372"/>
            <a:ext cx="2151193" cy="337971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7C7FE-20AD-7433-486F-03EDE82E1EA6}"/>
              </a:ext>
            </a:extLst>
          </p:cNvPr>
          <p:cNvSpPr txBox="1"/>
          <p:nvPr/>
        </p:nvSpPr>
        <p:spPr>
          <a:xfrm>
            <a:off x="9906" y="801453"/>
            <a:ext cx="313193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En </a:t>
            </a:r>
            <a:r>
              <a:rPr lang="en-US" sz="2800" b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2023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1 964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décès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sur la route et 9 261 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blessures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graves [1]</a:t>
            </a:r>
            <a:endParaRPr lang="en-US" sz="2800" b="1" baseline="30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5F292-3874-5D31-33E8-C2077223791D}"/>
              </a:ext>
            </a:extLst>
          </p:cNvPr>
          <p:cNvSpPr txBox="1"/>
          <p:nvPr/>
        </p:nvSpPr>
        <p:spPr>
          <a:xfrm>
            <a:off x="643146" y="9367198"/>
            <a:ext cx="7858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[1]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</a:rPr>
              <a:t>Statistiques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 sur les collisions de la route au Canada : 2023</a:t>
            </a:r>
          </a:p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404F68-23FB-8632-EF18-F11208304A59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AVANT-PROPOS</a:t>
            </a:r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A4E2-0A3C-9619-F844-EEEC5151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77F313-893F-EA2C-CB67-A79F68C8B32E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760778" cy="14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INTERVENTIONS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26261-59E3-DE77-2EB6-3B9D2D6A251D}"/>
              </a:ext>
            </a:extLst>
          </p:cNvPr>
          <p:cNvSpPr txBox="1"/>
          <p:nvPr/>
        </p:nvSpPr>
        <p:spPr>
          <a:xfrm>
            <a:off x="10720240" y="3302998"/>
            <a:ext cx="649563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err="1">
                <a:ea typeface="Calibri"/>
                <a:cs typeface="Calibri"/>
              </a:rPr>
              <a:t>Plusieurs</a:t>
            </a:r>
            <a:r>
              <a:rPr lang="en-US" sz="3000">
                <a:ea typeface="Calibri"/>
                <a:cs typeface="Calibri"/>
              </a:rPr>
              <a:t> interventions </a:t>
            </a:r>
            <a:r>
              <a:rPr lang="en-US" sz="3000" err="1">
                <a:ea typeface="Calibri"/>
                <a:cs typeface="Calibri"/>
              </a:rPr>
              <a:t>pourraient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correspondre</a:t>
            </a:r>
            <a:r>
              <a:rPr lang="en-US" sz="3000">
                <a:ea typeface="Calibri"/>
                <a:cs typeface="Calibri"/>
              </a:rPr>
              <a:t> à </a:t>
            </a:r>
            <a:r>
              <a:rPr lang="en-US" sz="3000" err="1">
                <a:ea typeface="Calibri"/>
                <a:cs typeface="Calibri"/>
              </a:rPr>
              <a:t>chaque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groupe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cible</a:t>
            </a:r>
            <a:r>
              <a:rPr lang="en-US" sz="3000">
                <a:ea typeface="Calibri"/>
                <a:cs typeface="Calibri"/>
              </a:rPr>
              <a:t> et à </a:t>
            </a:r>
            <a:r>
              <a:rPr lang="en-US" sz="3000" err="1">
                <a:ea typeface="Calibri"/>
                <a:cs typeface="Calibri"/>
              </a:rPr>
              <a:t>chaque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facteur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contributif</a:t>
            </a:r>
            <a:r>
              <a:rPr lang="en-US" sz="3000">
                <a:ea typeface="Calibri"/>
                <a:cs typeface="Calibri"/>
              </a:rPr>
              <a:t>. </a:t>
            </a:r>
            <a:r>
              <a:rPr lang="en-US" sz="3000" err="1">
                <a:ea typeface="Calibri"/>
                <a:cs typeface="Calibri"/>
              </a:rPr>
              <a:t>Ces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dernières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peuvent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s’adresser</a:t>
            </a:r>
            <a:r>
              <a:rPr lang="en-US" sz="3000">
                <a:ea typeface="Calibri"/>
                <a:cs typeface="Calibri"/>
              </a:rPr>
              <a:t> aux </a:t>
            </a:r>
            <a:r>
              <a:rPr lang="en-US" sz="3000" err="1">
                <a:ea typeface="Calibri"/>
                <a:cs typeface="Calibri"/>
              </a:rPr>
              <a:t>usagers</a:t>
            </a:r>
            <a:r>
              <a:rPr lang="en-US" sz="3000">
                <a:ea typeface="Calibri"/>
                <a:cs typeface="Calibri"/>
              </a:rPr>
              <a:t>, aux infrastructures, aux </a:t>
            </a:r>
            <a:r>
              <a:rPr lang="en-US" sz="3000" err="1">
                <a:ea typeface="Calibri"/>
                <a:cs typeface="Calibri"/>
              </a:rPr>
              <a:t>véhicules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ou</a:t>
            </a:r>
            <a:r>
              <a:rPr lang="en-US" sz="3000">
                <a:ea typeface="Calibri"/>
                <a:cs typeface="Calibri"/>
              </a:rPr>
              <a:t> à toute </a:t>
            </a:r>
            <a:r>
              <a:rPr lang="en-US" sz="3000" err="1">
                <a:ea typeface="Calibri"/>
                <a:cs typeface="Calibri"/>
              </a:rPr>
              <a:t>combinaison</a:t>
            </a:r>
            <a:r>
              <a:rPr lang="en-US" sz="3000">
                <a:ea typeface="Calibri"/>
                <a:cs typeface="Calibri"/>
              </a:rPr>
              <a:t> de </a:t>
            </a:r>
            <a:r>
              <a:rPr lang="en-US" sz="3000" err="1">
                <a:ea typeface="Calibri"/>
                <a:cs typeface="Calibri"/>
              </a:rPr>
              <a:t>ces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facteurs</a:t>
            </a:r>
            <a:r>
              <a:rPr lang="en-US" sz="3000">
                <a:ea typeface="Calibri"/>
                <a:cs typeface="Calibri"/>
              </a:rPr>
              <a:t>. </a:t>
            </a:r>
            <a:r>
              <a:rPr lang="en-US" sz="3000" b="1">
                <a:ea typeface="Calibri"/>
                <a:cs typeface="Calibri"/>
              </a:rPr>
              <a:t>Une </a:t>
            </a:r>
            <a:r>
              <a:rPr lang="en-US" sz="3000" b="1" err="1">
                <a:ea typeface="Calibri"/>
                <a:cs typeface="Calibri"/>
              </a:rPr>
              <a:t>combinaison</a:t>
            </a:r>
            <a:r>
              <a:rPr lang="en-US" sz="3000" b="1">
                <a:ea typeface="Calibri"/>
                <a:cs typeface="Calibri"/>
              </a:rPr>
              <a:t> </a:t>
            </a:r>
            <a:r>
              <a:rPr lang="en-US" sz="3000" b="1" err="1">
                <a:ea typeface="Calibri"/>
                <a:cs typeface="Calibri"/>
              </a:rPr>
              <a:t>d’interventions</a:t>
            </a:r>
            <a:r>
              <a:rPr lang="en-US" sz="3000" b="1">
                <a:ea typeface="Calibri"/>
                <a:cs typeface="Calibri"/>
              </a:rPr>
              <a:t> </a:t>
            </a:r>
            <a:r>
              <a:rPr lang="en-US" sz="3000" b="1" err="1">
                <a:ea typeface="Calibri"/>
                <a:cs typeface="Calibri"/>
              </a:rPr>
              <a:t>pourrait</a:t>
            </a:r>
            <a:r>
              <a:rPr lang="en-US" sz="3000" b="1">
                <a:ea typeface="Calibri"/>
                <a:cs typeface="Calibri"/>
              </a:rPr>
              <a:t> </a:t>
            </a:r>
            <a:r>
              <a:rPr lang="en-US" sz="3000" b="1" err="1">
                <a:ea typeface="Calibri"/>
                <a:cs typeface="Calibri"/>
              </a:rPr>
              <a:t>entraîner</a:t>
            </a:r>
            <a:r>
              <a:rPr lang="en-US" sz="3000" b="1">
                <a:ea typeface="Calibri"/>
                <a:cs typeface="Calibri"/>
              </a:rPr>
              <a:t> des </a:t>
            </a:r>
            <a:r>
              <a:rPr lang="en-US" sz="3000" b="1" err="1">
                <a:ea typeface="Calibri"/>
                <a:cs typeface="Calibri"/>
              </a:rPr>
              <a:t>améliorations</a:t>
            </a:r>
            <a:r>
              <a:rPr lang="en-US" sz="3000">
                <a:ea typeface="Calibri"/>
                <a:cs typeface="Calibri"/>
              </a:rPr>
              <a:t> encore plus </a:t>
            </a:r>
            <a:r>
              <a:rPr lang="en-US" sz="3000" err="1">
                <a:ea typeface="Calibri"/>
                <a:cs typeface="Calibri"/>
              </a:rPr>
              <a:t>grandes</a:t>
            </a:r>
            <a:r>
              <a:rPr lang="en-US" sz="3000">
                <a:ea typeface="Calibri"/>
                <a:cs typeface="Calibri"/>
              </a:rPr>
              <a:t> de la </a:t>
            </a:r>
            <a:r>
              <a:rPr lang="en-US" sz="3000" err="1">
                <a:ea typeface="Calibri"/>
                <a:cs typeface="Calibri"/>
              </a:rPr>
              <a:t>sécurité</a:t>
            </a:r>
            <a:r>
              <a:rPr lang="en-US" sz="3000">
                <a:ea typeface="Calibri"/>
                <a:cs typeface="Calibri"/>
              </a:rPr>
              <a:t>, </a:t>
            </a:r>
            <a:r>
              <a:rPr lang="en-US" sz="3000" err="1">
                <a:ea typeface="Calibri"/>
                <a:cs typeface="Calibri"/>
              </a:rPr>
              <a:t>comme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l’importante</a:t>
            </a:r>
            <a:r>
              <a:rPr lang="en-US" sz="3000">
                <a:ea typeface="Calibri"/>
                <a:cs typeface="Calibri"/>
              </a:rPr>
              <a:t> </a:t>
            </a:r>
            <a:r>
              <a:rPr lang="en-US" sz="3000" err="1">
                <a:ea typeface="Calibri"/>
                <a:cs typeface="Calibri"/>
              </a:rPr>
              <a:t>combinaison</a:t>
            </a:r>
            <a:r>
              <a:rPr lang="en-US" sz="3000">
                <a:ea typeface="Calibri"/>
                <a:cs typeface="Calibri"/>
              </a:rPr>
              <a:t> de </a:t>
            </a:r>
            <a:r>
              <a:rPr lang="en-US" sz="3000" err="1">
                <a:ea typeface="Calibri"/>
                <a:cs typeface="Calibri"/>
              </a:rPr>
              <a:t>l’application</a:t>
            </a:r>
            <a:r>
              <a:rPr lang="en-US" sz="3000">
                <a:ea typeface="Calibri"/>
                <a:cs typeface="Calibri"/>
              </a:rPr>
              <a:t> de la </a:t>
            </a:r>
            <a:r>
              <a:rPr lang="en-US" sz="3000" err="1">
                <a:ea typeface="Calibri"/>
                <a:cs typeface="Calibri"/>
              </a:rPr>
              <a:t>loi</a:t>
            </a:r>
            <a:r>
              <a:rPr lang="en-US" sz="3000">
                <a:ea typeface="Calibri"/>
                <a:cs typeface="Calibri"/>
              </a:rPr>
              <a:t> avec la communication et la </a:t>
            </a:r>
            <a:r>
              <a:rPr lang="en-US" sz="3000" err="1">
                <a:ea typeface="Calibri"/>
                <a:cs typeface="Calibri"/>
              </a:rPr>
              <a:t>sensibilisation</a:t>
            </a:r>
            <a:r>
              <a:rPr lang="en-US" sz="3000">
                <a:ea typeface="Calibri"/>
                <a:cs typeface="Calibri"/>
              </a:rPr>
              <a:t>.</a:t>
            </a:r>
            <a:endParaRPr lang="en-US"/>
          </a:p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black and white symbol&#10;&#10;AI-generated content may be incorrect.">
            <a:extLst>
              <a:ext uri="{FF2B5EF4-FFF2-40B4-BE49-F238E27FC236}">
                <a16:creationId xmlns:a16="http://schemas.microsoft.com/office/drawing/2014/main" id="{A24566C2-5FF7-A477-ADEB-21C6008D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3" t="-1212" r="-258"/>
          <a:stretch>
            <a:fillRect/>
          </a:stretch>
        </p:blipFill>
        <p:spPr>
          <a:xfrm rot="16200000">
            <a:off x="16200507" y="801481"/>
            <a:ext cx="1429943" cy="179235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362A3-485A-1DCD-A820-E55CDD3A0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93180"/>
              </p:ext>
            </p:extLst>
          </p:nvPr>
        </p:nvGraphicFramePr>
        <p:xfrm>
          <a:off x="628650" y="457200"/>
          <a:ext cx="9572624" cy="93623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170">
                  <a:extLst>
                    <a:ext uri="{9D8B030D-6E8A-4147-A177-3AD203B41FA5}">
                      <a16:colId xmlns:a16="http://schemas.microsoft.com/office/drawing/2014/main" val="3337054649"/>
                    </a:ext>
                  </a:extLst>
                </a:gridCol>
                <a:gridCol w="7800454">
                  <a:extLst>
                    <a:ext uri="{9D8B030D-6E8A-4147-A177-3AD203B41FA5}">
                      <a16:colId xmlns:a16="http://schemas.microsoft.com/office/drawing/2014/main" val="2691372431"/>
                    </a:ext>
                  </a:extLst>
                </a:gridCol>
              </a:tblGrid>
              <a:tr h="5687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TYPE D’INTERVENTION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DÉFINITION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2280"/>
                  </a:ext>
                </a:extLst>
              </a:tr>
              <a:tr h="8093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Politiques, </a:t>
                      </a:r>
                      <a:r>
                        <a:rPr lang="en-US" sz="1400" b="1" err="1">
                          <a:effectLst/>
                        </a:rPr>
                        <a:t>lois</a:t>
                      </a:r>
                      <a:r>
                        <a:rPr lang="en-US" sz="1400" b="1">
                          <a:effectLst/>
                        </a:rPr>
                        <a:t> et </a:t>
                      </a:r>
                      <a:r>
                        <a:rPr lang="en-US" sz="1400" b="1" err="1">
                          <a:effectLst/>
                        </a:rPr>
                        <a:t>réglementation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politiques, les </a:t>
                      </a:r>
                      <a:r>
                        <a:rPr lang="en-US" sz="1400" err="1">
                          <a:effectLst/>
                        </a:rPr>
                        <a:t>lois</a:t>
                      </a:r>
                      <a:r>
                        <a:rPr lang="en-US" sz="1400">
                          <a:effectLst/>
                        </a:rPr>
                        <a:t> et les </a:t>
                      </a:r>
                      <a:r>
                        <a:rPr lang="en-US" sz="1400" err="1">
                          <a:effectLst/>
                        </a:rPr>
                        <a:t>règlements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fondés</a:t>
                      </a:r>
                      <a:r>
                        <a:rPr lang="en-US" sz="1400">
                          <a:effectLst/>
                        </a:rPr>
                        <a:t> sur des données </a:t>
                      </a:r>
                      <a:r>
                        <a:rPr lang="en-US" sz="1400" err="1">
                          <a:effectLst/>
                        </a:rPr>
                        <a:t>probantes</a:t>
                      </a:r>
                      <a:r>
                        <a:rPr lang="en-US" sz="1400">
                          <a:effectLst/>
                        </a:rPr>
                        <a:t> mis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œuvre</a:t>
                      </a:r>
                      <a:r>
                        <a:rPr lang="en-US" sz="1400">
                          <a:effectLst/>
                        </a:rPr>
                        <a:t> dans le but </a:t>
                      </a:r>
                      <a:r>
                        <a:rPr lang="en-US" sz="1400" err="1">
                          <a:effectLst/>
                        </a:rPr>
                        <a:t>d’encourager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comportement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sécuritaire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route, de </a:t>
                      </a:r>
                      <a:r>
                        <a:rPr lang="en-US" sz="1400" err="1">
                          <a:effectLst/>
                        </a:rPr>
                        <a:t>rendre</a:t>
                      </a:r>
                      <a:r>
                        <a:rPr lang="en-US" sz="1400">
                          <a:effectLst/>
                        </a:rPr>
                        <a:t> les routes plus </a:t>
                      </a:r>
                      <a:r>
                        <a:rPr lang="en-US" sz="1400" err="1">
                          <a:effectLst/>
                        </a:rPr>
                        <a:t>sûres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plus </a:t>
                      </a:r>
                      <a:r>
                        <a:rPr lang="en-US" sz="1400" err="1">
                          <a:effectLst/>
                        </a:rPr>
                        <a:t>sécuritaires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81488"/>
                  </a:ext>
                </a:extLst>
              </a:tr>
              <a:tr h="8093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err="1">
                          <a:effectLst/>
                        </a:rPr>
                        <a:t>Éducation</a:t>
                      </a:r>
                      <a:r>
                        <a:rPr lang="en-US" sz="1400" b="1">
                          <a:effectLst/>
                        </a:rPr>
                        <a:t>, formation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activités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renforcent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connaissances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d’une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personne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testent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sa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capacité</a:t>
                      </a:r>
                      <a:r>
                        <a:rPr lang="en-US" sz="1400">
                          <a:effectLst/>
                        </a:rPr>
                        <a:t> à se </a:t>
                      </a:r>
                      <a:r>
                        <a:rPr lang="en-US" sz="1400" err="1">
                          <a:effectLst/>
                        </a:rPr>
                        <a:t>comporter</a:t>
                      </a:r>
                      <a:r>
                        <a:rPr lang="en-US" sz="1400">
                          <a:effectLst/>
                        </a:rPr>
                        <a:t> de façon </a:t>
                      </a:r>
                      <a:r>
                        <a:rPr lang="en-US" sz="1400" err="1">
                          <a:effectLst/>
                        </a:rPr>
                        <a:t>adéquate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matière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(p. ex., </a:t>
                      </a:r>
                      <a:r>
                        <a:rPr lang="en-US" sz="1400" err="1">
                          <a:effectLst/>
                        </a:rPr>
                        <a:t>enseignement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préalable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correctif</a:t>
                      </a:r>
                      <a:r>
                        <a:rPr lang="en-US" sz="1400">
                          <a:effectLst/>
                        </a:rPr>
                        <a:t>, formation des </a:t>
                      </a:r>
                      <a:r>
                        <a:rPr lang="en-US" sz="1400" err="1">
                          <a:effectLst/>
                        </a:rPr>
                        <a:t>conducteurs</a:t>
                      </a:r>
                      <a:r>
                        <a:rPr lang="en-US" sz="1400">
                          <a:effectLst/>
                        </a:rPr>
                        <a:t>, formation aux </a:t>
                      </a:r>
                      <a:r>
                        <a:rPr lang="en-US" sz="1400" err="1">
                          <a:effectLst/>
                        </a:rPr>
                        <a:t>systèmes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retenue</a:t>
                      </a:r>
                      <a:r>
                        <a:rPr lang="en-US" sz="1400">
                          <a:effectLst/>
                        </a:rPr>
                        <a:t> pour enfants).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69878"/>
                  </a:ext>
                </a:extLst>
              </a:tr>
              <a:tr h="1049981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1">
                          <a:effectLst/>
                        </a:rPr>
                        <a:t>Communication, </a:t>
                      </a:r>
                      <a:r>
                        <a:rPr lang="en-US" sz="1400" b="1" err="1">
                          <a:effectLst/>
                        </a:rPr>
                        <a:t>sensibilisation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toute </a:t>
                      </a:r>
                      <a:r>
                        <a:rPr lang="en-US" sz="1400" err="1">
                          <a:effectLst/>
                        </a:rPr>
                        <a:t>activité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contribue</a:t>
                      </a:r>
                      <a:r>
                        <a:rPr lang="en-US" sz="1400">
                          <a:effectLst/>
                        </a:rPr>
                        <a:t> à un </a:t>
                      </a:r>
                      <a:r>
                        <a:rPr lang="en-US" sz="1400" err="1">
                          <a:effectLst/>
                        </a:rPr>
                        <a:t>changement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d’attitude</a:t>
                      </a:r>
                      <a:r>
                        <a:rPr lang="en-US" sz="1400">
                          <a:effectLst/>
                        </a:rPr>
                        <a:t>, à </a:t>
                      </a:r>
                      <a:r>
                        <a:rPr lang="en-US" sz="1400" err="1">
                          <a:effectLst/>
                        </a:rPr>
                        <a:t>approfondir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connaissances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 sur des questions </a:t>
                      </a:r>
                      <a:r>
                        <a:rPr lang="en-US" sz="1400" err="1">
                          <a:effectLst/>
                        </a:rPr>
                        <a:t>essentielles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qui </a:t>
                      </a:r>
                      <a:r>
                        <a:rPr lang="en-US" sz="1400" err="1">
                          <a:effectLst/>
                        </a:rPr>
                        <a:t>sont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susceptibles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d’encourager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usagers</a:t>
                      </a:r>
                      <a:r>
                        <a:rPr lang="en-US" sz="1400">
                          <a:effectLst/>
                        </a:rPr>
                        <a:t> de la route à se </a:t>
                      </a:r>
                      <a:r>
                        <a:rPr lang="en-US" sz="1400" err="1">
                          <a:effectLst/>
                        </a:rPr>
                        <a:t>comporter</a:t>
                      </a:r>
                      <a:r>
                        <a:rPr lang="en-US" sz="1400">
                          <a:effectLst/>
                        </a:rPr>
                        <a:t> de façon plus </a:t>
                      </a:r>
                      <a:r>
                        <a:rPr lang="en-US" sz="1400" err="1">
                          <a:effectLst/>
                        </a:rPr>
                        <a:t>sécuritaire</a:t>
                      </a:r>
                      <a:r>
                        <a:rPr lang="en-US" sz="1400">
                          <a:effectLst/>
                        </a:rPr>
                        <a:t> (p. ex., </a:t>
                      </a:r>
                      <a:r>
                        <a:rPr lang="en-US" sz="1400" err="1">
                          <a:effectLst/>
                        </a:rPr>
                        <a:t>campagnes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publicité</a:t>
                      </a:r>
                      <a:r>
                        <a:rPr lang="en-US" sz="1400">
                          <a:effectLst/>
                        </a:rPr>
                        <a:t> et sur les réseaux </a:t>
                      </a:r>
                      <a:r>
                        <a:rPr lang="en-US" sz="1400" err="1">
                          <a:effectLst/>
                        </a:rPr>
                        <a:t>sociaux</a:t>
                      </a:r>
                      <a:r>
                        <a:rPr lang="en-US" sz="1400">
                          <a:effectLst/>
                        </a:rPr>
                        <a:t>).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21909"/>
                  </a:ext>
                </a:extLst>
              </a:tr>
              <a:tr h="11156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Application de la </a:t>
                      </a:r>
                      <a:r>
                        <a:rPr lang="en-US" sz="1400" b="1" err="1">
                          <a:effectLst/>
                        </a:rPr>
                        <a:t>loi</a:t>
                      </a:r>
                      <a:r>
                        <a:rPr lang="en-US" sz="1400" b="1">
                          <a:effectLst/>
                        </a:rPr>
                        <a:t>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l’application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lois</a:t>
                      </a:r>
                      <a:r>
                        <a:rPr lang="en-US" sz="1400">
                          <a:effectLst/>
                        </a:rPr>
                        <a:t> et des </a:t>
                      </a:r>
                      <a:r>
                        <a:rPr lang="en-US" sz="1400" err="1">
                          <a:effectLst/>
                        </a:rPr>
                        <a:t>règlements</a:t>
                      </a:r>
                      <a:r>
                        <a:rPr lang="en-US" sz="1400">
                          <a:effectLst/>
                        </a:rPr>
                        <a:t>, la </a:t>
                      </a:r>
                      <a:r>
                        <a:rPr lang="en-US" sz="1400" err="1">
                          <a:effectLst/>
                        </a:rPr>
                        <a:t>prévention</a:t>
                      </a:r>
                      <a:r>
                        <a:rPr lang="en-US" sz="1400">
                          <a:effectLst/>
                        </a:rPr>
                        <a:t> et les </a:t>
                      </a:r>
                      <a:r>
                        <a:rPr lang="en-US" sz="1400" err="1">
                          <a:effectLst/>
                        </a:rPr>
                        <a:t>enquêtes</a:t>
                      </a:r>
                      <a:r>
                        <a:rPr lang="en-US" sz="1400">
                          <a:effectLst/>
                        </a:rPr>
                        <a:t> sur les infractions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la promotion de la </a:t>
                      </a:r>
                      <a:r>
                        <a:rPr lang="en-US" sz="1400" err="1">
                          <a:effectLst/>
                        </a:rPr>
                        <a:t>sensibilisation</a:t>
                      </a:r>
                      <a:r>
                        <a:rPr lang="en-US" sz="1400">
                          <a:effectLst/>
                        </a:rPr>
                        <a:t> et de </a:t>
                      </a:r>
                      <a:r>
                        <a:rPr lang="en-US" sz="1400" err="1">
                          <a:effectLst/>
                        </a:rPr>
                        <a:t>l’éducation</a:t>
                      </a:r>
                      <a:r>
                        <a:rPr lang="en-US" sz="1400">
                          <a:effectLst/>
                        </a:rPr>
                        <a:t> pour des routes </a:t>
                      </a:r>
                      <a:r>
                        <a:rPr lang="en-US" sz="1400" err="1">
                          <a:effectLst/>
                        </a:rPr>
                        <a:t>sécuritaires</a:t>
                      </a:r>
                      <a:r>
                        <a:rPr lang="en-US" sz="1400">
                          <a:effectLst/>
                        </a:rPr>
                        <a:t> (p. ex., </a:t>
                      </a:r>
                      <a:r>
                        <a:rPr lang="en-US" sz="1400" err="1">
                          <a:effectLst/>
                        </a:rPr>
                        <a:t>amélioration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contrôles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routiers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programmes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d’application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sélective</a:t>
                      </a:r>
                      <a:r>
                        <a:rPr lang="en-US" sz="1400">
                          <a:effectLst/>
                        </a:rPr>
                        <a:t> – circulation [PASC], application de la </a:t>
                      </a:r>
                      <a:r>
                        <a:rPr lang="en-US" sz="1400" err="1">
                          <a:effectLst/>
                        </a:rPr>
                        <a:t>loi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fondée</a:t>
                      </a:r>
                      <a:r>
                        <a:rPr lang="en-US" sz="1400">
                          <a:effectLst/>
                        </a:rPr>
                        <a:t> sur le </a:t>
                      </a:r>
                      <a:r>
                        <a:rPr lang="en-US" sz="1400" err="1">
                          <a:effectLst/>
                        </a:rPr>
                        <a:t>renseignement</a:t>
                      </a:r>
                      <a:r>
                        <a:rPr lang="en-US" sz="1400">
                          <a:effectLst/>
                        </a:rPr>
                        <a:t>, application </a:t>
                      </a:r>
                      <a:r>
                        <a:rPr lang="en-US" sz="1400" err="1">
                          <a:effectLst/>
                        </a:rPr>
                        <a:t>automatisée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loi</a:t>
                      </a:r>
                      <a:r>
                        <a:rPr lang="en-US" sz="1400">
                          <a:effectLst/>
                        </a:rPr>
                        <a:t>, inspections des </a:t>
                      </a:r>
                      <a:r>
                        <a:rPr lang="en-US" sz="1400" err="1">
                          <a:effectLst/>
                        </a:rPr>
                        <a:t>véhicules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commerciaux</a:t>
                      </a:r>
                      <a:r>
                        <a:rPr lang="en-US" sz="1400">
                          <a:effectLst/>
                        </a:rPr>
                        <a:t>).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10576"/>
                  </a:ext>
                </a:extLst>
              </a:tr>
              <a:tr h="1509350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1400" b="1">
                          <a:effectLst/>
                        </a:rPr>
                        <a:t>Information, données </a:t>
                      </a:r>
                    </a:p>
                    <a:p>
                      <a:pPr algn="ctr" rtl="0">
                        <a:buNone/>
                      </a:pPr>
                      <a:r>
                        <a:rPr lang="en-US" sz="1400" b="1">
                          <a:effectLst/>
                        </a:rPr>
                        <a:t>et recherche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la cueillette et la compilation de données </a:t>
                      </a:r>
                      <a:r>
                        <a:rPr lang="en-US" sz="1400" err="1">
                          <a:effectLst/>
                        </a:rPr>
                        <a:t>complètes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uniformes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temps </a:t>
                      </a:r>
                      <a:r>
                        <a:rPr lang="en-US" sz="1400" err="1">
                          <a:effectLst/>
                        </a:rPr>
                        <a:t>opportun</a:t>
                      </a:r>
                      <a:r>
                        <a:rPr lang="en-US" sz="1400">
                          <a:effectLst/>
                        </a:rPr>
                        <a:t> (p. ex., collisions, </a:t>
                      </a:r>
                      <a:r>
                        <a:rPr lang="en-US" sz="1400" err="1">
                          <a:effectLst/>
                        </a:rPr>
                        <a:t>traumatismes</a:t>
                      </a:r>
                      <a:r>
                        <a:rPr lang="en-US" sz="1400">
                          <a:effectLst/>
                        </a:rPr>
                        <a:t>, exposition) servant à </a:t>
                      </a:r>
                      <a:r>
                        <a:rPr lang="en-US" sz="1400" err="1">
                          <a:effectLst/>
                        </a:rPr>
                        <a:t>déterminer</a:t>
                      </a:r>
                      <a:r>
                        <a:rPr lang="en-US" sz="1400">
                          <a:effectLst/>
                        </a:rPr>
                        <a:t> les tendances et questions </a:t>
                      </a:r>
                      <a:r>
                        <a:rPr lang="en-US" sz="1400" err="1">
                          <a:effectLst/>
                        </a:rPr>
                        <a:t>émergentes</a:t>
                      </a:r>
                      <a:r>
                        <a:rPr lang="en-US" sz="1400">
                          <a:effectLst/>
                        </a:rPr>
                        <a:t> pour </a:t>
                      </a:r>
                      <a:r>
                        <a:rPr lang="en-US" sz="1400" err="1">
                          <a:effectLst/>
                        </a:rPr>
                        <a:t>l’élaboration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nouvelles</a:t>
                      </a:r>
                      <a:r>
                        <a:rPr lang="en-US" sz="1400">
                          <a:effectLst/>
                        </a:rPr>
                        <a:t> interventions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matière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fondées</a:t>
                      </a:r>
                      <a:r>
                        <a:rPr lang="en-US" sz="1400">
                          <a:effectLst/>
                        </a:rPr>
                        <a:t> sur des données </a:t>
                      </a:r>
                      <a:r>
                        <a:rPr lang="en-US" sz="1400" err="1">
                          <a:effectLst/>
                        </a:rPr>
                        <a:t>probantes</a:t>
                      </a:r>
                      <a:r>
                        <a:rPr lang="en-US" sz="1400">
                          <a:effectLst/>
                        </a:rPr>
                        <a:t>. Cela </a:t>
                      </a: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également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l’évaluation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mesures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et la surveillance des </a:t>
                      </a:r>
                      <a:r>
                        <a:rPr lang="en-US" sz="1400" err="1">
                          <a:effectLst/>
                        </a:rPr>
                        <a:t>indicateurs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au fil du temps,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l’utilisation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modèles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scientifiques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provenant</a:t>
                      </a:r>
                      <a:r>
                        <a:rPr lang="en-US" sz="1400">
                          <a:effectLst/>
                        </a:rPr>
                        <a:t> des multiples disciplines qui </a:t>
                      </a:r>
                      <a:r>
                        <a:rPr lang="en-US" sz="1400" err="1">
                          <a:effectLst/>
                        </a:rPr>
                        <a:t>œuvrent</a:t>
                      </a:r>
                      <a:r>
                        <a:rPr lang="en-US" sz="1400">
                          <a:effectLst/>
                        </a:rPr>
                        <a:t> dans le </a:t>
                      </a:r>
                      <a:r>
                        <a:rPr lang="en-US" sz="1400" err="1">
                          <a:effectLst/>
                        </a:rPr>
                        <a:t>domaine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19888"/>
                  </a:ext>
                </a:extLst>
              </a:tr>
              <a:tr h="1509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Technologie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Cela </a:t>
                      </a: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l’utilisation</a:t>
                      </a:r>
                      <a:r>
                        <a:rPr lang="en-US" sz="1400">
                          <a:effectLst/>
                        </a:rPr>
                        <a:t> de la </a:t>
                      </a:r>
                      <a:r>
                        <a:rPr lang="en-US" sz="1400" err="1">
                          <a:effectLst/>
                        </a:rPr>
                        <a:t>technologie</a:t>
                      </a:r>
                      <a:r>
                        <a:rPr lang="en-US" sz="1400">
                          <a:effectLst/>
                        </a:rPr>
                        <a:t> et de </a:t>
                      </a:r>
                      <a:r>
                        <a:rPr lang="en-US" sz="1400" err="1">
                          <a:effectLst/>
                        </a:rPr>
                        <a:t>l’innovation</a:t>
                      </a:r>
                      <a:r>
                        <a:rPr lang="en-US" sz="1400">
                          <a:effectLst/>
                        </a:rPr>
                        <a:t> pour </a:t>
                      </a:r>
                      <a:r>
                        <a:rPr lang="en-US" sz="1400" err="1">
                          <a:effectLst/>
                        </a:rPr>
                        <a:t>améliorer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du </a:t>
                      </a:r>
                      <a:r>
                        <a:rPr lang="en-US" sz="1400" err="1">
                          <a:effectLst/>
                        </a:rPr>
                        <a:t>conducteur</a:t>
                      </a:r>
                      <a:r>
                        <a:rPr lang="en-US" sz="1400">
                          <a:effectLst/>
                        </a:rPr>
                        <a:t> (p. ex., installation </a:t>
                      </a:r>
                      <a:r>
                        <a:rPr lang="en-US" sz="1400" err="1">
                          <a:effectLst/>
                        </a:rPr>
                        <a:t>d’antidémarreurs</a:t>
                      </a:r>
                      <a:r>
                        <a:rPr lang="en-US" sz="1400">
                          <a:effectLst/>
                        </a:rPr>
                        <a:t> avec </a:t>
                      </a:r>
                      <a:r>
                        <a:rPr lang="en-US" sz="1400" err="1">
                          <a:effectLst/>
                        </a:rPr>
                        <a:t>éthylomètre</a:t>
                      </a:r>
                      <a:r>
                        <a:rPr lang="en-US" sz="1400">
                          <a:effectLst/>
                        </a:rPr>
                        <a:t>, de radars </a:t>
                      </a:r>
                      <a:r>
                        <a:rPr lang="en-US" sz="1400" err="1">
                          <a:effectLst/>
                        </a:rPr>
                        <a:t>photographiques</a:t>
                      </a:r>
                      <a:r>
                        <a:rPr lang="en-US" sz="1400">
                          <a:effectLst/>
                        </a:rPr>
                        <a:t> et de </a:t>
                      </a:r>
                      <a:r>
                        <a:rPr lang="en-US" sz="1400" err="1">
                          <a:effectLst/>
                        </a:rPr>
                        <a:t>caméras</a:t>
                      </a:r>
                      <a:r>
                        <a:rPr lang="en-US" sz="1400">
                          <a:effectLst/>
                        </a:rPr>
                        <a:t> de surveillance aux </a:t>
                      </a:r>
                      <a:r>
                        <a:rPr lang="en-US" sz="1400" err="1">
                          <a:effectLst/>
                        </a:rPr>
                        <a:t>feux</a:t>
                      </a:r>
                      <a:r>
                        <a:rPr lang="en-US" sz="1400">
                          <a:effectLst/>
                        </a:rPr>
                        <a:t> rouges), du véhicule (p. ex., </a:t>
                      </a:r>
                      <a:r>
                        <a:rPr lang="en-US" sz="1400" err="1">
                          <a:effectLst/>
                        </a:rPr>
                        <a:t>freinage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d’urgence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automatique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autres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systèmes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avancés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d’aide</a:t>
                      </a:r>
                      <a:r>
                        <a:rPr lang="en-US" sz="1400">
                          <a:effectLst/>
                        </a:rPr>
                        <a:t> à la </a:t>
                      </a:r>
                      <a:r>
                        <a:rPr lang="en-US" sz="1400" err="1">
                          <a:effectLst/>
                        </a:rPr>
                        <a:t>conduite</a:t>
                      </a:r>
                      <a:r>
                        <a:rPr lang="en-US" sz="1400">
                          <a:effectLst/>
                        </a:rPr>
                        <a:t>) et de </a:t>
                      </a:r>
                      <a:r>
                        <a:rPr lang="en-US" sz="1400" err="1">
                          <a:effectLst/>
                        </a:rPr>
                        <a:t>l’infrastructure</a:t>
                      </a:r>
                      <a:r>
                        <a:rPr lang="en-US" sz="1400">
                          <a:effectLst/>
                        </a:rPr>
                        <a:t> (p. ex., </a:t>
                      </a:r>
                      <a:r>
                        <a:rPr lang="en-US" sz="1400" err="1">
                          <a:effectLst/>
                        </a:rPr>
                        <a:t>systèmes</a:t>
                      </a:r>
                      <a:r>
                        <a:rPr lang="en-US" sz="1400">
                          <a:effectLst/>
                        </a:rPr>
                        <a:t> de transport </a:t>
                      </a:r>
                      <a:r>
                        <a:rPr lang="en-US" sz="1400" err="1">
                          <a:effectLst/>
                        </a:rPr>
                        <a:t>intelligents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ronds</a:t>
                      </a:r>
                      <a:r>
                        <a:rPr lang="en-US" sz="1400">
                          <a:effectLst/>
                        </a:rPr>
                        <a:t>-points). Des </a:t>
                      </a:r>
                      <a:r>
                        <a:rPr lang="en-US" sz="1400" err="1">
                          <a:effectLst/>
                        </a:rPr>
                        <a:t>améliorations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technologiques</a:t>
                      </a:r>
                      <a:r>
                        <a:rPr lang="en-US" sz="1400">
                          <a:effectLst/>
                        </a:rPr>
                        <a:t> dans la </a:t>
                      </a:r>
                      <a:r>
                        <a:rPr lang="en-US" sz="1400" err="1">
                          <a:effectLst/>
                        </a:rPr>
                        <a:t>collecte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l’analyse</a:t>
                      </a:r>
                      <a:r>
                        <a:rPr lang="en-US" sz="1400">
                          <a:effectLst/>
                        </a:rPr>
                        <a:t> des données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méthodes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utilisant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l’intelligence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artificielle</a:t>
                      </a:r>
                      <a:r>
                        <a:rPr lang="en-US" sz="1400">
                          <a:effectLst/>
                        </a:rPr>
                        <a:t> pour </a:t>
                      </a:r>
                      <a:r>
                        <a:rPr lang="en-US" sz="1400" err="1">
                          <a:effectLst/>
                        </a:rPr>
                        <a:t>surveiller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contre-mesures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internationales</a:t>
                      </a:r>
                      <a:r>
                        <a:rPr lang="en-US" sz="1400">
                          <a:effectLst/>
                        </a:rPr>
                        <a:t>.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52673"/>
                  </a:ext>
                </a:extLst>
              </a:tr>
              <a:tr h="19905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effectLst/>
                        </a:rPr>
                        <a:t>Réseaux 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effectLst/>
                        </a:rPr>
                        <a:t>Comprend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création</a:t>
                      </a:r>
                      <a:r>
                        <a:rPr lang="en-US" sz="1400">
                          <a:effectLst/>
                        </a:rPr>
                        <a:t> de liens entre les </a:t>
                      </a:r>
                      <a:r>
                        <a:rPr lang="en-US" sz="1400" err="1">
                          <a:effectLst/>
                        </a:rPr>
                        <a:t>organismes</a:t>
                      </a:r>
                      <a:r>
                        <a:rPr lang="en-US" sz="1400">
                          <a:effectLst/>
                        </a:rPr>
                        <a:t> des provinces et </a:t>
                      </a:r>
                      <a:r>
                        <a:rPr lang="en-US" sz="1400" err="1">
                          <a:effectLst/>
                        </a:rPr>
                        <a:t>territoires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nationaux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ou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internationaux</a:t>
                      </a:r>
                      <a:r>
                        <a:rPr lang="en-US" sz="1400">
                          <a:effectLst/>
                        </a:rPr>
                        <a:t> et non </a:t>
                      </a:r>
                      <a:r>
                        <a:rPr lang="en-US" sz="1400" err="1">
                          <a:effectLst/>
                        </a:rPr>
                        <a:t>gouvernementaux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ayant</a:t>
                      </a:r>
                      <a:r>
                        <a:rPr lang="en-US" sz="1400">
                          <a:effectLst/>
                        </a:rPr>
                        <a:t> un </a:t>
                      </a:r>
                      <a:r>
                        <a:rPr lang="en-US" sz="1400" err="1">
                          <a:effectLst/>
                        </a:rPr>
                        <a:t>intérêt</a:t>
                      </a:r>
                      <a:r>
                        <a:rPr lang="en-US" sz="1400">
                          <a:effectLst/>
                        </a:rPr>
                        <a:t> dans la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,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mobilisation</a:t>
                      </a:r>
                      <a:r>
                        <a:rPr lang="en-US" sz="1400">
                          <a:effectLst/>
                        </a:rPr>
                        <a:t> des </a:t>
                      </a:r>
                      <a:r>
                        <a:rPr lang="en-US" sz="1400" err="1">
                          <a:effectLst/>
                        </a:rPr>
                        <a:t>collectivités</a:t>
                      </a:r>
                      <a:r>
                        <a:rPr lang="en-US" sz="1400">
                          <a:effectLst/>
                        </a:rPr>
                        <a:t> locales. Cela </a:t>
                      </a:r>
                      <a:r>
                        <a:rPr lang="en-US" sz="1400" err="1">
                          <a:effectLst/>
                        </a:rPr>
                        <a:t>favorisera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partenariats</a:t>
                      </a:r>
                      <a:r>
                        <a:rPr lang="en-US" sz="1400">
                          <a:effectLst/>
                        </a:rPr>
                        <a:t>, le partage des </a:t>
                      </a:r>
                      <a:r>
                        <a:rPr lang="en-US" sz="1400" err="1">
                          <a:effectLst/>
                        </a:rPr>
                        <a:t>connaissances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ainsi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que</a:t>
                      </a:r>
                      <a:r>
                        <a:rPr lang="en-US" sz="1400">
                          <a:effectLst/>
                        </a:rPr>
                        <a:t> les </a:t>
                      </a:r>
                      <a:r>
                        <a:rPr lang="en-US" sz="1400" err="1">
                          <a:effectLst/>
                        </a:rPr>
                        <a:t>lignes</a:t>
                      </a:r>
                      <a:r>
                        <a:rPr lang="en-US" sz="1400">
                          <a:effectLst/>
                        </a:rPr>
                        <a:t> directrices sur les pratiques </a:t>
                      </a:r>
                      <a:r>
                        <a:rPr lang="en-US" sz="1400" err="1">
                          <a:effectLst/>
                        </a:rPr>
                        <a:t>exemplaires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améliorera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coopération</a:t>
                      </a:r>
                      <a:r>
                        <a:rPr lang="en-US" sz="1400">
                          <a:effectLst/>
                        </a:rPr>
                        <a:t> et la collaboration entre les </a:t>
                      </a:r>
                      <a:r>
                        <a:rPr lang="en-US" sz="1400" err="1">
                          <a:effectLst/>
                        </a:rPr>
                        <a:t>principaux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intervenants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matière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(p. ex., la police, les </a:t>
                      </a:r>
                      <a:r>
                        <a:rPr lang="en-US" sz="1400" err="1">
                          <a:effectLst/>
                        </a:rPr>
                        <a:t>professionnels</a:t>
                      </a:r>
                      <a:r>
                        <a:rPr lang="en-US" sz="1400">
                          <a:effectLst/>
                        </a:rPr>
                        <a:t> de la santé, etc.) </a:t>
                      </a:r>
                      <a:r>
                        <a:rPr lang="en-US" sz="1400" err="1">
                          <a:effectLst/>
                        </a:rPr>
                        <a:t>L’engagement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communautaire</a:t>
                      </a:r>
                      <a:r>
                        <a:rPr lang="en-US" sz="1400">
                          <a:effectLst/>
                        </a:rPr>
                        <a:t> aide à adapter les plans et les interventions </a:t>
                      </a:r>
                      <a:r>
                        <a:rPr lang="en-US" sz="1400" err="1">
                          <a:effectLst/>
                        </a:rPr>
                        <a:t>en</a:t>
                      </a:r>
                      <a:r>
                        <a:rPr lang="en-US" sz="1400">
                          <a:effectLst/>
                        </a:rPr>
                        <a:t> matière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 aux </a:t>
                      </a:r>
                      <a:r>
                        <a:rPr lang="en-US" sz="1400" err="1">
                          <a:effectLst/>
                        </a:rPr>
                        <a:t>besoins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uniques</a:t>
                      </a:r>
                      <a:r>
                        <a:rPr lang="en-US" sz="1400">
                          <a:effectLst/>
                        </a:rPr>
                        <a:t> de la population et </a:t>
                      </a:r>
                      <a:r>
                        <a:rPr lang="en-US" sz="1400" err="1">
                          <a:effectLst/>
                        </a:rPr>
                        <a:t>améliore</a:t>
                      </a:r>
                      <a:r>
                        <a:rPr lang="en-US" sz="1400">
                          <a:effectLst/>
                        </a:rPr>
                        <a:t> la </a:t>
                      </a:r>
                      <a:r>
                        <a:rPr lang="en-US" sz="1400" err="1">
                          <a:effectLst/>
                        </a:rPr>
                        <a:t>confiance</a:t>
                      </a:r>
                      <a:r>
                        <a:rPr lang="en-US" sz="1400">
                          <a:effectLst/>
                        </a:rPr>
                        <a:t> et </a:t>
                      </a:r>
                      <a:r>
                        <a:rPr lang="en-US" sz="1400" err="1">
                          <a:effectLst/>
                        </a:rPr>
                        <a:t>l’acceptation</a:t>
                      </a:r>
                      <a:r>
                        <a:rPr lang="en-US" sz="1400">
                          <a:effectLst/>
                        </a:rPr>
                        <a:t> du public à </a:t>
                      </a:r>
                      <a:r>
                        <a:rPr lang="en-US" sz="1400" err="1">
                          <a:effectLst/>
                        </a:rPr>
                        <a:t>l’égard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d’une</a:t>
                      </a:r>
                      <a:r>
                        <a:rPr lang="en-US" sz="1400">
                          <a:effectLst/>
                        </a:rPr>
                        <a:t> culture de </a:t>
                      </a:r>
                      <a:r>
                        <a:rPr lang="en-US" sz="1400" err="1">
                          <a:effectLst/>
                        </a:rPr>
                        <a:t>sécurité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routière</a:t>
                      </a:r>
                      <a:r>
                        <a:rPr lang="en-US" sz="1400">
                          <a:effectLst/>
                        </a:rPr>
                        <a:t>. 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9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4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2C137-222D-C52D-4F23-50E62566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B1872FEB-F2C9-047B-47FA-BE3EEB65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FF6D5-4046-6231-CAB2-F8F10863484C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67673F-3243-B652-95BD-AFF858A3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582" y="3752603"/>
            <a:ext cx="12592229" cy="5958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La </a:t>
            </a:r>
            <a:r>
              <a:rPr lang="en-US" err="1"/>
              <a:t>stratégie</a:t>
            </a:r>
            <a:r>
              <a:rPr lang="en-US"/>
              <a:t> est </a:t>
            </a:r>
            <a:r>
              <a:rPr lang="en-US" b="1" err="1"/>
              <a:t>supervisée</a:t>
            </a:r>
            <a:r>
              <a:rPr lang="en-US" b="1"/>
              <a:t> par le Conseil des </a:t>
            </a:r>
            <a:r>
              <a:rPr lang="en-US" b="1" err="1"/>
              <a:t>ministres</a:t>
            </a:r>
            <a:r>
              <a:rPr lang="en-US" b="1"/>
              <a:t> </a:t>
            </a:r>
            <a:r>
              <a:rPr lang="en-US" b="1" err="1"/>
              <a:t>responsables</a:t>
            </a:r>
            <a:r>
              <a:rPr lang="en-US" b="1"/>
              <a:t> des transports et de la </a:t>
            </a:r>
            <a:r>
              <a:rPr lang="en-US" b="1" err="1"/>
              <a:t>sécurité</a:t>
            </a:r>
            <a:r>
              <a:rPr lang="en-US" b="1"/>
              <a:t> </a:t>
            </a:r>
            <a:r>
              <a:rPr lang="en-US" b="1" err="1"/>
              <a:t>routière</a:t>
            </a:r>
            <a:r>
              <a:rPr lang="en-US"/>
              <a:t> (CMTSR), qui </a:t>
            </a:r>
            <a:r>
              <a:rPr lang="en-US" err="1"/>
              <a:t>fournit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orientation et un </a:t>
            </a:r>
            <a:r>
              <a:rPr lang="en-US" err="1"/>
              <a:t>soutien</a:t>
            </a:r>
            <a:r>
              <a:rPr lang="en-US"/>
              <a:t> de haut </a:t>
            </a:r>
            <a:r>
              <a:rPr lang="en-US" err="1"/>
              <a:t>niveau</a:t>
            </a:r>
            <a:r>
              <a:rPr lang="en-US"/>
              <a:t>.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Le </a:t>
            </a:r>
            <a:r>
              <a:rPr lang="en-US" b="1"/>
              <a:t>leadership </a:t>
            </a:r>
            <a:r>
              <a:rPr lang="en-US" b="1" err="1"/>
              <a:t>opérationnel</a:t>
            </a:r>
            <a:r>
              <a:rPr lang="en-US" b="1"/>
              <a:t> est </a:t>
            </a:r>
            <a:r>
              <a:rPr lang="en-US" b="1" err="1"/>
              <a:t>assuré</a:t>
            </a:r>
            <a:r>
              <a:rPr lang="en-US" b="1"/>
              <a:t> par le Conseil </a:t>
            </a:r>
            <a:r>
              <a:rPr lang="en-US" b="1" err="1"/>
              <a:t>canadien</a:t>
            </a:r>
            <a:r>
              <a:rPr lang="en-US" b="1"/>
              <a:t> des </a:t>
            </a:r>
            <a:r>
              <a:rPr lang="en-US" b="1" err="1"/>
              <a:t>administrateurs</a:t>
            </a:r>
            <a:r>
              <a:rPr lang="en-US" b="1"/>
              <a:t> </a:t>
            </a:r>
            <a:r>
              <a:rPr lang="en-US" b="1" err="1"/>
              <a:t>en</a:t>
            </a:r>
            <a:r>
              <a:rPr lang="en-US" b="1"/>
              <a:t> transport </a:t>
            </a:r>
            <a:r>
              <a:rPr lang="en-US" b="1" err="1"/>
              <a:t>motorisé</a:t>
            </a:r>
            <a:r>
              <a:rPr lang="en-US"/>
              <a:t> (CCATM) qui, </a:t>
            </a:r>
            <a:r>
              <a:rPr lang="en-US" err="1"/>
              <a:t>en</a:t>
            </a:r>
            <a:r>
              <a:rPr lang="en-US"/>
              <a:t> tant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gardien</a:t>
            </a:r>
            <a:r>
              <a:rPr lang="en-US"/>
              <a:t> de la SSR 2035+, </a:t>
            </a:r>
            <a:r>
              <a:rPr lang="en-US" err="1"/>
              <a:t>facilite</a:t>
            </a:r>
            <a:r>
              <a:rPr lang="en-US"/>
              <a:t> la collaboration </a:t>
            </a:r>
            <a:r>
              <a:rPr lang="en-US" err="1"/>
              <a:t>intergouvernementale</a:t>
            </a:r>
            <a:r>
              <a:rPr lang="en-US"/>
              <a:t>, le partage de données </a:t>
            </a:r>
            <a:r>
              <a:rPr lang="en-US" err="1"/>
              <a:t>ainsi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l’élaboration</a:t>
            </a:r>
            <a:r>
              <a:rPr lang="en-US"/>
              <a:t> de </a:t>
            </a:r>
            <a:r>
              <a:rPr lang="en-US" err="1"/>
              <a:t>lignes</a:t>
            </a:r>
            <a:r>
              <a:rPr lang="en-US"/>
              <a:t> directrices </a:t>
            </a:r>
            <a:r>
              <a:rPr lang="en-US" err="1"/>
              <a:t>pancanadiennes</a:t>
            </a:r>
            <a:r>
              <a:rPr lang="en-US"/>
              <a:t> et de pratiques </a:t>
            </a:r>
            <a:r>
              <a:rPr lang="en-US" err="1"/>
              <a:t>exemplaires</a:t>
            </a:r>
            <a:r>
              <a:rPr lang="en-US"/>
              <a:t> à </a:t>
            </a:r>
            <a:r>
              <a:rPr lang="en-US" err="1"/>
              <a:t>l’appui</a:t>
            </a:r>
            <a:r>
              <a:rPr lang="en-US"/>
              <a:t> des </a:t>
            </a:r>
            <a:r>
              <a:rPr lang="en-US" err="1"/>
              <a:t>programmes</a:t>
            </a:r>
            <a:r>
              <a:rPr lang="en-US"/>
              <a:t> de </a:t>
            </a:r>
            <a:r>
              <a:rPr lang="en-US" err="1"/>
              <a:t>sécurité</a:t>
            </a:r>
            <a:r>
              <a:rPr lang="en-US"/>
              <a:t>. Il </a:t>
            </a:r>
            <a:r>
              <a:rPr lang="en-US" err="1"/>
              <a:t>appuie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 </a:t>
            </a:r>
            <a:r>
              <a:rPr lang="en-US" err="1"/>
              <a:t>l’apprentissage</a:t>
            </a:r>
            <a:r>
              <a:rPr lang="en-US"/>
              <a:t> </a:t>
            </a:r>
            <a:r>
              <a:rPr lang="en-US" err="1"/>
              <a:t>continu</a:t>
            </a:r>
            <a:r>
              <a:rPr lang="en-US"/>
              <a:t> et la </a:t>
            </a:r>
            <a:r>
              <a:rPr lang="en-US" err="1"/>
              <a:t>détermination</a:t>
            </a:r>
            <a:r>
              <a:rPr lang="en-US"/>
              <a:t> </a:t>
            </a:r>
            <a:r>
              <a:rPr lang="en-US" err="1"/>
              <a:t>d’interventions</a:t>
            </a:r>
            <a:r>
              <a:rPr lang="en-US"/>
              <a:t> et de technologies </a:t>
            </a:r>
            <a:r>
              <a:rPr lang="en-US" err="1"/>
              <a:t>fondées</a:t>
            </a:r>
            <a:r>
              <a:rPr lang="en-US"/>
              <a:t> sur des données </a:t>
            </a:r>
            <a:r>
              <a:rPr lang="en-US" err="1"/>
              <a:t>probantes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9BA7AE-47E3-04E8-0127-00E1CF613056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GOUVERNANCE</a:t>
            </a:r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ET PARTICIPATION</a:t>
            </a:r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30CCF22-D2C2-5058-D498-C1594E4D9D05}"/>
              </a:ext>
            </a:extLst>
          </p:cNvPr>
          <p:cNvSpPr/>
          <p:nvPr/>
        </p:nvSpPr>
        <p:spPr>
          <a:xfrm rot="5400000">
            <a:off x="620322" y="73372"/>
            <a:ext cx="2151193" cy="337971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C1D42-FF98-D2F7-D248-C5C712FE8DCF}"/>
              </a:ext>
            </a:extLst>
          </p:cNvPr>
          <p:cNvSpPr txBox="1"/>
          <p:nvPr/>
        </p:nvSpPr>
        <p:spPr>
          <a:xfrm>
            <a:off x="122552" y="1085968"/>
            <a:ext cx="312378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  <a:ea typeface="Calibri"/>
                <a:cs typeface="Calibri"/>
              </a:rPr>
              <a:t>Un </a:t>
            </a:r>
            <a:r>
              <a:rPr lang="en-US" sz="2800" b="1" err="1">
                <a:solidFill>
                  <a:srgbClr val="FFFFFF"/>
                </a:solidFill>
                <a:ea typeface="Calibri"/>
                <a:cs typeface="Calibri"/>
              </a:rPr>
              <a:t>modèle</a:t>
            </a:r>
            <a:r>
              <a:rPr lang="en-US" sz="2800" b="1">
                <a:solidFill>
                  <a:srgbClr val="FFFFFF"/>
                </a:solidFill>
                <a:ea typeface="Calibri"/>
                <a:cs typeface="Calibri"/>
              </a:rPr>
              <a:t> de </a:t>
            </a:r>
            <a:r>
              <a:rPr lang="en-US" sz="2800" b="1" err="1">
                <a:solidFill>
                  <a:srgbClr val="FFFFFF"/>
                </a:solidFill>
                <a:ea typeface="Calibri"/>
                <a:cs typeface="Calibri"/>
              </a:rPr>
              <a:t>gouvernance</a:t>
            </a:r>
            <a:r>
              <a:rPr lang="en-US" sz="2800" b="1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sz="2800" b="1" err="1">
                <a:solidFill>
                  <a:srgbClr val="FFFFFF"/>
                </a:solidFill>
                <a:ea typeface="Calibri"/>
                <a:cs typeface="Calibri"/>
              </a:rPr>
              <a:t>axé</a:t>
            </a:r>
            <a:r>
              <a:rPr lang="en-US" sz="2800" b="1">
                <a:solidFill>
                  <a:srgbClr val="FFFFFF"/>
                </a:solidFill>
                <a:ea typeface="Calibri"/>
                <a:cs typeface="Calibri"/>
              </a:rPr>
              <a:t> sur</a:t>
            </a:r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 la </a:t>
            </a:r>
            <a:r>
              <a:rPr lang="en-US" sz="2800" b="1">
                <a:solidFill>
                  <a:srgbClr val="F6A704"/>
                </a:solidFill>
                <a:ea typeface="Calibri"/>
                <a:cs typeface="Calibri"/>
              </a:rPr>
              <a:t>collaboration</a:t>
            </a:r>
            <a:endParaRPr lang="en-US">
              <a:solidFill>
                <a:srgbClr val="F6A704"/>
              </a:solidFill>
            </a:endParaRPr>
          </a:p>
          <a:p>
            <a:pPr algn="ctr"/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17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F32D-0DA1-C128-C315-8EA2A9F1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39199F4A-A52B-D8D6-2907-70FF647B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4125B-5D3E-587B-C89D-CEAF790F536D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DD9A95-B67A-B7E6-65CD-0FAC18F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752603"/>
            <a:ext cx="1182312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20"/>
              </a:spcBef>
              <a:buNone/>
            </a:pPr>
            <a:r>
              <a:rPr lang="en-US"/>
              <a:t>La SSR 2035+ sera </a:t>
            </a:r>
            <a:r>
              <a:rPr lang="en-US" b="1"/>
              <a:t>un document </a:t>
            </a:r>
            <a:r>
              <a:rPr lang="en-US" b="1" err="1"/>
              <a:t>évolutif</a:t>
            </a:r>
            <a:r>
              <a:rPr lang="en-US" b="1"/>
              <a:t>, souple et adaptable</a:t>
            </a:r>
            <a:r>
              <a:rPr lang="en-US"/>
              <a:t>, qui </a:t>
            </a:r>
            <a:r>
              <a:rPr lang="en-US" err="1"/>
              <a:t>pourra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modifié</a:t>
            </a:r>
            <a:r>
              <a:rPr lang="en-US"/>
              <a:t> au </a:t>
            </a:r>
            <a:r>
              <a:rPr lang="en-US" err="1"/>
              <a:t>besoin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fonction</a:t>
            </a:r>
            <a:r>
              <a:rPr lang="en-US"/>
              <a:t> des </a:t>
            </a:r>
            <a:r>
              <a:rPr lang="en-US" err="1"/>
              <a:t>changements</a:t>
            </a:r>
            <a:r>
              <a:rPr lang="en-US"/>
              <a:t> de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routière</a:t>
            </a:r>
            <a:r>
              <a:rPr lang="en-US"/>
              <a:t>. Il est </a:t>
            </a:r>
            <a:r>
              <a:rPr lang="en-US" err="1"/>
              <a:t>recommandé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le cadre de surveillance et </a:t>
            </a:r>
            <a:r>
              <a:rPr lang="en-US" err="1"/>
              <a:t>d’évaluation</a:t>
            </a:r>
            <a:r>
              <a:rPr lang="en-US"/>
              <a:t> continue de la </a:t>
            </a:r>
            <a:r>
              <a:rPr lang="en-US" err="1"/>
              <a:t>stratégie</a:t>
            </a:r>
            <a:r>
              <a:rPr lang="en-US"/>
              <a:t> </a:t>
            </a:r>
            <a:r>
              <a:rPr lang="en-US" err="1"/>
              <a:t>comprenne</a:t>
            </a:r>
            <a:r>
              <a:rPr lang="en-US"/>
              <a:t> la </a:t>
            </a:r>
            <a:r>
              <a:rPr lang="en-US" b="1" err="1"/>
              <a:t>collecte</a:t>
            </a:r>
            <a:r>
              <a:rPr lang="en-US" b="1"/>
              <a:t> </a:t>
            </a:r>
            <a:r>
              <a:rPr lang="en-US" b="1" err="1"/>
              <a:t>annuelle</a:t>
            </a:r>
            <a:r>
              <a:rPr lang="en-US" b="1"/>
              <a:t> de données </a:t>
            </a:r>
            <a:r>
              <a:rPr lang="en-US" b="1" err="1"/>
              <a:t>auprès</a:t>
            </a:r>
            <a:r>
              <a:rPr lang="en-US"/>
              <a:t> </a:t>
            </a:r>
            <a:r>
              <a:rPr lang="en-US" b="1"/>
              <a:t>des provinces et </a:t>
            </a:r>
            <a:r>
              <a:rPr lang="en-US" b="1" err="1"/>
              <a:t>territoires</a:t>
            </a:r>
            <a:r>
              <a:rPr lang="en-US"/>
              <a:t>. Les données </a:t>
            </a:r>
            <a:r>
              <a:rPr lang="en-US" err="1"/>
              <a:t>comprendront</a:t>
            </a:r>
            <a:r>
              <a:rPr lang="en-US"/>
              <a:t> des </a:t>
            </a:r>
            <a:r>
              <a:rPr lang="en-US" b="1" err="1"/>
              <a:t>mesures</a:t>
            </a:r>
            <a:r>
              <a:rPr lang="en-US" b="1"/>
              <a:t> et des </a:t>
            </a:r>
            <a:r>
              <a:rPr lang="en-US" b="1" err="1"/>
              <a:t>indicateurs</a:t>
            </a:r>
            <a:r>
              <a:rPr lang="en-US" b="1"/>
              <a:t> de </a:t>
            </a:r>
            <a:r>
              <a:rPr lang="en-US" b="1" err="1"/>
              <a:t>rendement</a:t>
            </a:r>
            <a:r>
              <a:rPr lang="en-US" b="1"/>
              <a:t> </a:t>
            </a:r>
            <a:r>
              <a:rPr lang="en-US" b="1" err="1"/>
              <a:t>clés</a:t>
            </a:r>
            <a:r>
              <a:rPr lang="en-US"/>
              <a:t> pour </a:t>
            </a:r>
            <a:r>
              <a:rPr lang="en-US" err="1"/>
              <a:t>atteindre</a:t>
            </a:r>
            <a:r>
              <a:rPr lang="en-US"/>
              <a:t> les </a:t>
            </a:r>
            <a:r>
              <a:rPr lang="en-US" err="1"/>
              <a:t>objectifs</a:t>
            </a:r>
            <a:r>
              <a:rPr lang="en-US"/>
              <a:t> </a:t>
            </a:r>
            <a:r>
              <a:rPr lang="en-US" err="1"/>
              <a:t>stratégiques</a:t>
            </a:r>
            <a:r>
              <a:rPr lang="en-US"/>
              <a:t> des </a:t>
            </a:r>
            <a:r>
              <a:rPr lang="en-US" err="1"/>
              <a:t>stratégies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plus de </a:t>
            </a:r>
            <a:r>
              <a:rPr lang="en-US" err="1"/>
              <a:t>toutes</a:t>
            </a:r>
            <a:r>
              <a:rPr lang="en-US"/>
              <a:t> les données </a:t>
            </a:r>
            <a:r>
              <a:rPr lang="en-US" err="1"/>
              <a:t>disponibles</a:t>
            </a:r>
            <a:r>
              <a:rPr lang="en-US"/>
              <a:t> sur les </a:t>
            </a:r>
            <a:r>
              <a:rPr lang="en-US" err="1"/>
              <a:t>décès</a:t>
            </a:r>
            <a:r>
              <a:rPr lang="en-US"/>
              <a:t> et les </a:t>
            </a:r>
            <a:r>
              <a:rPr lang="en-US" err="1"/>
              <a:t>blessures</a:t>
            </a:r>
            <a:r>
              <a:rPr lang="en-US"/>
              <a:t> graves.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8CA59C-3151-977A-5338-8EF460E84638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RAPPORTS ET </a:t>
            </a:r>
            <a:r>
              <a:rPr lang="en-US" err="1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ÉVALUATION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6B80-F235-20D0-D7DF-053279020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F212E703-24B0-C26B-7314-B8667062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32D10-6304-88A1-0BA4-9776259FD16A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1FDA37-25BA-2F4B-5822-2E94289D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133478"/>
            <a:ext cx="1248987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La SSR 2035+ du Canada est un cadre qui </a:t>
            </a:r>
            <a:r>
              <a:rPr lang="en-US" err="1"/>
              <a:t>représente</a:t>
            </a:r>
            <a:r>
              <a:rPr lang="en-US"/>
              <a:t> un engagement </a:t>
            </a:r>
            <a:r>
              <a:rPr lang="en-US" err="1"/>
              <a:t>renouvelé</a:t>
            </a:r>
            <a:r>
              <a:rPr lang="en-US"/>
              <a:t> à </a:t>
            </a:r>
            <a:r>
              <a:rPr lang="en-US" err="1"/>
              <a:t>améliorer</a:t>
            </a:r>
            <a:r>
              <a:rPr lang="en-US"/>
              <a:t> la </a:t>
            </a:r>
            <a:r>
              <a:rPr lang="en-US" err="1"/>
              <a:t>sécurité</a:t>
            </a:r>
            <a:r>
              <a:rPr lang="en-US"/>
              <a:t> du réseau de transport </a:t>
            </a:r>
            <a:r>
              <a:rPr lang="en-US" err="1"/>
              <a:t>canadien</a:t>
            </a:r>
            <a:r>
              <a:rPr lang="en-US"/>
              <a:t> </a:t>
            </a:r>
            <a:r>
              <a:rPr lang="en-US" err="1"/>
              <a:t>afin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personne</a:t>
            </a:r>
            <a:r>
              <a:rPr lang="en-US"/>
              <a:t> ne </a:t>
            </a: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tué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grièvement</a:t>
            </a:r>
            <a:r>
              <a:rPr lang="en-US"/>
              <a:t> </a:t>
            </a:r>
            <a:r>
              <a:rPr lang="en-US" err="1"/>
              <a:t>blessé</a:t>
            </a:r>
            <a:r>
              <a:rPr lang="en-US"/>
              <a:t> sur </a:t>
            </a:r>
            <a:r>
              <a:rPr lang="en-US" err="1"/>
              <a:t>nos</a:t>
            </a:r>
            <a:r>
              <a:rPr lang="en-US"/>
              <a:t> routes. </a:t>
            </a:r>
            <a:r>
              <a:rPr lang="en-US" err="1"/>
              <a:t>Fondée</a:t>
            </a:r>
            <a:r>
              <a:rPr lang="en-US"/>
              <a:t> sur </a:t>
            </a:r>
            <a:r>
              <a:rPr lang="en-US" err="1"/>
              <a:t>l’ASSR</a:t>
            </a:r>
            <a:r>
              <a:rPr lang="en-US"/>
              <a:t> et </a:t>
            </a:r>
            <a:r>
              <a:rPr lang="en-US" err="1"/>
              <a:t>appuyée</a:t>
            </a:r>
            <a:r>
              <a:rPr lang="en-US"/>
              <a:t> par un </a:t>
            </a:r>
            <a:r>
              <a:rPr lang="en-US" err="1"/>
              <a:t>modèle</a:t>
            </a:r>
            <a:r>
              <a:rPr lang="en-US"/>
              <a:t> de </a:t>
            </a:r>
            <a:r>
              <a:rPr lang="en-US" err="1"/>
              <a:t>gouvernance</a:t>
            </a:r>
            <a:r>
              <a:rPr lang="en-US"/>
              <a:t> collaborative, la </a:t>
            </a:r>
            <a:r>
              <a:rPr lang="en-US" err="1"/>
              <a:t>stratégie</a:t>
            </a:r>
            <a:r>
              <a:rPr lang="en-US"/>
              <a:t> </a:t>
            </a:r>
            <a:r>
              <a:rPr lang="en-US" err="1"/>
              <a:t>reflète</a:t>
            </a:r>
            <a:r>
              <a:rPr lang="en-US"/>
              <a:t> un engagement </a:t>
            </a:r>
            <a:r>
              <a:rPr lang="en-US" err="1"/>
              <a:t>pancanadien</a:t>
            </a:r>
            <a:r>
              <a:rPr lang="en-US"/>
              <a:t> </a:t>
            </a:r>
            <a:r>
              <a:rPr lang="en-US" err="1"/>
              <a:t>envers</a:t>
            </a:r>
            <a:r>
              <a:rPr lang="en-US"/>
              <a:t> </a:t>
            </a:r>
            <a:r>
              <a:rPr lang="en-US" err="1"/>
              <a:t>l’amélioration</a:t>
            </a:r>
            <a:r>
              <a:rPr lang="en-US"/>
              <a:t> continue, </a:t>
            </a:r>
            <a:r>
              <a:rPr lang="en-US" err="1"/>
              <a:t>l’innovation</a:t>
            </a:r>
            <a:r>
              <a:rPr lang="en-US"/>
              <a:t> et la </a:t>
            </a:r>
            <a:r>
              <a:rPr lang="en-US" err="1"/>
              <a:t>responsabilité</a:t>
            </a:r>
            <a:r>
              <a:rPr lang="en-US"/>
              <a:t> </a:t>
            </a:r>
            <a:r>
              <a:rPr lang="en-US" err="1"/>
              <a:t>partagée</a:t>
            </a:r>
            <a:r>
              <a:rPr lang="en-US"/>
              <a:t>.  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CED1F0-65D4-8C11-B7AB-69A18E678D38}"/>
              </a:ext>
            </a:extLst>
          </p:cNvPr>
          <p:cNvSpPr txBox="1">
            <a:spLocks/>
          </p:cNvSpPr>
          <p:nvPr/>
        </p:nvSpPr>
        <p:spPr>
          <a:xfrm>
            <a:off x="2399475" y="7274389"/>
            <a:ext cx="12760036" cy="1440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En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travaillant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ensemble,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en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apprenant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les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uns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des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autres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et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en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restant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concentrés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sur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notre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objectif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commun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, nous </a:t>
            </a:r>
            <a:r>
              <a:rPr lang="en-CA" sz="3200" b="1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pouvons</a:t>
            </a:r>
            <a:r>
              <a:rPr lang="en-CA" sz="3200" b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sz="3200" b="1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bâtir</a:t>
            </a:r>
            <a:r>
              <a:rPr lang="en-CA" sz="3200" b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un réseau de transport plus </a:t>
            </a:r>
            <a:r>
              <a:rPr lang="en-CA" sz="3200" b="1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sécuritaire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, </a:t>
            </a:r>
            <a:r>
              <a:rPr lang="en-CA" sz="3200" b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plus </a:t>
            </a:r>
            <a:r>
              <a:rPr lang="en-CA" sz="3200" b="1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sain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et </a:t>
            </a:r>
            <a:r>
              <a:rPr lang="en-CA" sz="3200" b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plus durable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pour </a:t>
            </a:r>
            <a:r>
              <a:rPr lang="en-CA" sz="3200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tous</a:t>
            </a:r>
            <a:r>
              <a:rPr lang="en-CA" sz="320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les Canadiens.</a:t>
            </a:r>
            <a:br>
              <a:rPr lang="en-CA" sz="3200">
                <a:highlight>
                  <a:srgbClr val="FFFFFF"/>
                </a:highlight>
                <a:latin typeface="Verdana"/>
                <a:ea typeface="Verdana"/>
                <a:cs typeface="Calibri"/>
              </a:rPr>
            </a:br>
            <a:endParaRPr lang="en-CA">
              <a:solidFill>
                <a:srgbClr val="FFC000"/>
              </a:solidFill>
              <a:highlight>
                <a:srgbClr val="FFFFFF"/>
              </a:highlight>
              <a:latin typeface="Verdana"/>
              <a:ea typeface="Verdana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AA6038-5FE0-A5EE-A6E9-C31CAFE94C8B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CONCLUSION</a:t>
            </a:r>
            <a:endParaRPr lang="en-US">
              <a:solidFill>
                <a:srgbClr val="FFC000"/>
              </a:solidFill>
              <a:highlight>
                <a:srgbClr val="FFFFFF"/>
              </a:highlight>
              <a:latin typeface="Verdana Pro"/>
              <a:ea typeface="Calibri"/>
              <a:cs typeface="Calibri"/>
            </a:endParaRPr>
          </a:p>
          <a:p>
            <a:pPr algn="r"/>
            <a:endParaRPr lang="en-US">
              <a:solidFill>
                <a:srgbClr val="FFC000"/>
              </a:solidFill>
              <a:highlight>
                <a:srgbClr val="FFFFFF"/>
              </a:highlight>
              <a:latin typeface="Verdan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03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E09A-B835-51C9-41BB-171A66E9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076A9D7C-F01D-1B51-D0F3-10152ABA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B346-504D-68D9-074E-FF2114BAACFE}"/>
              </a:ext>
            </a:extLst>
          </p:cNvPr>
          <p:cNvSpPr txBox="1"/>
          <p:nvPr/>
        </p:nvSpPr>
        <p:spPr>
          <a:xfrm>
            <a:off x="6634150" y="7547215"/>
            <a:ext cx="67986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Conseil canadien des administrateurs en transport motorisé (CCATM)</a:t>
            </a:r>
            <a:endParaRPr lang="en-US"/>
          </a:p>
          <a:p>
            <a:r>
              <a:rPr lang="en-US" b="1"/>
              <a:t>Canadian Council of Motor Transport Administrators (CCMTA)</a:t>
            </a:r>
            <a:endParaRPr lang="en-US">
              <a:ea typeface="Calibri"/>
              <a:cs typeface="Calibri"/>
            </a:endParaRPr>
          </a:p>
          <a:p>
            <a:pPr rtl="0"/>
            <a:r>
              <a:rPr lang="en-US"/>
              <a:t>404 - 1111 promenade Prince of Wales Drive </a:t>
            </a:r>
            <a:endParaRPr lang="en-US">
              <a:ea typeface="Calibri"/>
              <a:cs typeface="Calibri"/>
            </a:endParaRPr>
          </a:p>
          <a:p>
            <a:pPr rtl="0"/>
            <a:r>
              <a:rPr lang="en-US"/>
              <a:t>Ottawa (ON) K2C 3T2 </a:t>
            </a:r>
            <a:endParaRPr lang="en-US">
              <a:ea typeface="Calibri"/>
              <a:cs typeface="Calibri"/>
            </a:endParaRPr>
          </a:p>
          <a:p>
            <a:pPr rtl="0"/>
            <a:r>
              <a:rPr lang="en-US"/>
              <a:t>(613) 736.1003</a:t>
            </a:r>
            <a:endParaRPr lang="en-US">
              <a:ea typeface="Calibri"/>
              <a:cs typeface="Calibri"/>
            </a:endParaRPr>
          </a:p>
          <a:p>
            <a:pPr rtl="0"/>
            <a:r>
              <a:rPr lang="en-US"/>
              <a:t>info@ccmta.ca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  <a:hlinkClick r:id="rId3"/>
              </a:rPr>
              <a:t>Visitez le site Web RSS</a:t>
            </a:r>
            <a:endParaRPr lang="en-US">
              <a:ea typeface="+mn-lt"/>
              <a:cs typeface="+mn-lt"/>
            </a:endParaRPr>
          </a:p>
          <a:p>
            <a:pPr algn="ctr" rtl="0"/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city street with buildings and lights&#10;&#10;AI-generated content may be incorrect.">
            <a:extLst>
              <a:ext uri="{FF2B5EF4-FFF2-40B4-BE49-F238E27FC236}">
                <a16:creationId xmlns:a16="http://schemas.microsoft.com/office/drawing/2014/main" id="{E659962D-D3DF-149F-448D-5E500A2EF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056" y="5063237"/>
            <a:ext cx="2277384" cy="2296433"/>
          </a:xfrm>
          <a:prstGeom prst="rect">
            <a:avLst/>
          </a:prstGeom>
        </p:spPr>
      </p:pic>
      <p:sp>
        <p:nvSpPr>
          <p:cNvPr id="5" name="Freeform 17">
            <a:extLst>
              <a:ext uri="{FF2B5EF4-FFF2-40B4-BE49-F238E27FC236}">
                <a16:creationId xmlns:a16="http://schemas.microsoft.com/office/drawing/2014/main" id="{9681B57F-29A3-C326-5D5A-C49DD65B0F20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4" name="Picture 3" descr="A black background with yellow arrows&#10;&#10;AI-generated content may be incorrect.">
            <a:extLst>
              <a:ext uri="{FF2B5EF4-FFF2-40B4-BE49-F238E27FC236}">
                <a16:creationId xmlns:a16="http://schemas.microsoft.com/office/drawing/2014/main" id="{765B3C7E-F30C-38FC-C2AC-6F8CC4BAF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255" y="7443107"/>
            <a:ext cx="2544536" cy="21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9F31A-B442-7721-4BA3-9FE07AB18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E6BF2FE7-17B4-64FC-1E6F-A166C79E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0FCC965-831B-F401-E9FC-91E86F61EE97}"/>
              </a:ext>
            </a:extLst>
          </p:cNvPr>
          <p:cNvSpPr txBox="1">
            <a:spLocks/>
          </p:cNvSpPr>
          <p:nvPr/>
        </p:nvSpPr>
        <p:spPr>
          <a:xfrm>
            <a:off x="2332207" y="3181103"/>
            <a:ext cx="12592229" cy="570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/>
              <a:t>La stratégie est guidée par l’approche « </a:t>
            </a:r>
            <a:r>
              <a:rPr lang="en-US" b="1"/>
              <a:t>Vision zéro : Un réseau routier sécuritaire pour tous les Canadiens</a:t>
            </a:r>
            <a:r>
              <a:rPr lang="en-US"/>
              <a:t> », dans le but de poursuivre le déclin à long terme des décès et des blessures liés à la route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0" indent="0">
              <a:spcBef>
                <a:spcPts val="20"/>
              </a:spcBef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>
                <a:solidFill>
                  <a:srgbClr val="000000"/>
                </a:solidFill>
              </a:rPr>
              <a:t>En tant que cadre renouvelé, la SSR 2035+ met l’accent sur la réduction du nombre absolu de décès et de blessures graves, mesuré en fonction d’une période de référence continue de trois ans – </a:t>
            </a:r>
            <a:r>
              <a:rPr lang="en-US" b="1">
                <a:solidFill>
                  <a:srgbClr val="000000"/>
                </a:solidFill>
              </a:rPr>
              <a:t>parce qu’une vie perdue est une vie perdue de trop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/>
              <a:t>En </a:t>
            </a:r>
            <a:r>
              <a:rPr lang="en-US" b="1"/>
              <a:t>favorisant la collaboration</a:t>
            </a:r>
            <a:r>
              <a:rPr lang="en-US"/>
              <a:t>, </a:t>
            </a:r>
            <a:r>
              <a:rPr lang="en-US" b="1"/>
              <a:t>l’innovation</a:t>
            </a:r>
            <a:r>
              <a:rPr lang="en-US"/>
              <a:t> et les </a:t>
            </a:r>
            <a:r>
              <a:rPr lang="en-US" b="1"/>
              <a:t>mesures fondées sur des données probantes</a:t>
            </a:r>
            <a:r>
              <a:rPr lang="en-US"/>
              <a:t>, la SSR 2035+ témoigne d’un engagement renouvelé envers un réseau routier plus sécuritaire, plus inclusif et plus durable pour tous les Canadiens.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0801D9-E6B0-C552-B7C9-0678555AEA48}"/>
              </a:ext>
            </a:extLst>
          </p:cNvPr>
          <p:cNvSpPr txBox="1">
            <a:spLocks/>
          </p:cNvSpPr>
          <p:nvPr/>
        </p:nvSpPr>
        <p:spPr>
          <a:xfrm>
            <a:off x="2581523" y="979264"/>
            <a:ext cx="12567061" cy="1559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VISION </a:t>
            </a:r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ZÉRO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: UN RÉSEAU </a:t>
            </a:r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ROUTIER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SÉCURITAIRE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POUR </a:t>
            </a:r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TOUS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LES CANADIENS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8BBEB-1CD7-B5DA-FB1B-13B2118B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7F7E3A0E-1A3E-C57E-DAF7-E2B2C49D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A401A-25FE-5044-50BC-E2D7AD6C3935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EFBDD92-CC30-CAF2-96C1-58FB27CCC6C2}"/>
              </a:ext>
            </a:extLst>
          </p:cNvPr>
          <p:cNvSpPr txBox="1">
            <a:spLocks/>
          </p:cNvSpPr>
          <p:nvPr/>
        </p:nvSpPr>
        <p:spPr>
          <a:xfrm>
            <a:off x="2373646" y="3158837"/>
            <a:ext cx="12547697" cy="613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highlight>
                  <a:srgbClr val="FFFFFF"/>
                </a:highlight>
              </a:rPr>
              <a:t>La </a:t>
            </a:r>
            <a:r>
              <a:rPr lang="en-US" err="1">
                <a:highlight>
                  <a:srgbClr val="FFFFFF"/>
                </a:highlight>
              </a:rPr>
              <a:t>stratégie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tient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également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compte</a:t>
            </a:r>
            <a:r>
              <a:rPr lang="en-US">
                <a:highlight>
                  <a:srgbClr val="FFFFFF"/>
                </a:highlight>
              </a:rPr>
              <a:t> de </a:t>
            </a:r>
            <a:r>
              <a:rPr lang="en-US" b="1" err="1">
                <a:highlight>
                  <a:srgbClr val="FFFFFF"/>
                </a:highlight>
              </a:rPr>
              <a:t>facteurs</a:t>
            </a:r>
            <a:r>
              <a:rPr lang="en-US" b="1">
                <a:highlight>
                  <a:srgbClr val="FFFFFF"/>
                </a:highlight>
              </a:rPr>
              <a:t> </a:t>
            </a:r>
            <a:r>
              <a:rPr lang="en-US" b="1" err="1">
                <a:highlight>
                  <a:srgbClr val="FFFFFF"/>
                </a:highlight>
              </a:rPr>
              <a:t>contributifs</a:t>
            </a:r>
            <a:r>
              <a:rPr lang="en-US" b="1">
                <a:highlight>
                  <a:srgbClr val="FFFFFF"/>
                </a:highlight>
              </a:rPr>
              <a:t> </a:t>
            </a:r>
            <a:r>
              <a:rPr lang="en-US" b="1" err="1">
                <a:highlight>
                  <a:srgbClr val="FFFFFF"/>
                </a:highlight>
              </a:rPr>
              <a:t>persistants</a:t>
            </a:r>
            <a:r>
              <a:rPr lang="en-US">
                <a:highlight>
                  <a:srgbClr val="FFFFFF"/>
                </a:highlight>
              </a:rPr>
              <a:t>, </a:t>
            </a:r>
            <a:r>
              <a:rPr lang="en-US" err="1">
                <a:highlight>
                  <a:srgbClr val="FFFFFF"/>
                </a:highlight>
              </a:rPr>
              <a:t>comme</a:t>
            </a:r>
            <a:r>
              <a:rPr lang="en-US">
                <a:highlight>
                  <a:srgbClr val="FFFFFF"/>
                </a:highlight>
              </a:rPr>
              <a:t>: </a:t>
            </a:r>
            <a:endParaRPr lang="en-US">
              <a:ea typeface="Calibri"/>
              <a:cs typeface="Calibri"/>
            </a:endParaRPr>
          </a:p>
          <a:p>
            <a:pPr marL="1714500" lvl="3" indent="-457200">
              <a:buFont typeface="Arial,Sans-Serif"/>
              <a:buChar char="•"/>
            </a:pPr>
            <a:r>
              <a:rPr lang="en-US" sz="3200">
                <a:highlight>
                  <a:srgbClr val="FFFFFF"/>
                </a:highlight>
              </a:rPr>
              <a:t>la distraction au volant</a:t>
            </a:r>
            <a:endParaRPr lang="en-US" sz="3200">
              <a:ea typeface="Calibri"/>
              <a:cs typeface="Calibri"/>
            </a:endParaRPr>
          </a:p>
          <a:p>
            <a:pPr marL="1714500" lvl="3" indent="-457200">
              <a:buFont typeface="Arial,Sans-Serif"/>
              <a:buChar char="•"/>
            </a:pPr>
            <a:r>
              <a:rPr lang="en-US" sz="3200">
                <a:highlight>
                  <a:srgbClr val="FFFFFF"/>
                </a:highlight>
              </a:rPr>
              <a:t>la </a:t>
            </a:r>
            <a:r>
              <a:rPr lang="en-US" sz="3200" err="1">
                <a:highlight>
                  <a:srgbClr val="FFFFFF"/>
                </a:highlight>
              </a:rPr>
              <a:t>conduite</a:t>
            </a:r>
            <a:r>
              <a:rPr lang="en-US" sz="3200">
                <a:highlight>
                  <a:srgbClr val="FFFFFF"/>
                </a:highlight>
              </a:rPr>
              <a:t> avec </a:t>
            </a:r>
            <a:r>
              <a:rPr lang="en-US" sz="3200" err="1">
                <a:highlight>
                  <a:srgbClr val="FFFFFF"/>
                </a:highlight>
              </a:rPr>
              <a:t>facultés</a:t>
            </a:r>
            <a:r>
              <a:rPr lang="en-US" sz="3200">
                <a:highlight>
                  <a:srgbClr val="FFFFFF"/>
                </a:highlight>
              </a:rPr>
              <a:t> </a:t>
            </a:r>
            <a:r>
              <a:rPr lang="en-US" sz="3200" err="1">
                <a:highlight>
                  <a:srgbClr val="FFFFFF"/>
                </a:highlight>
              </a:rPr>
              <a:t>affaiblies</a:t>
            </a:r>
            <a:endParaRPr lang="en-US" sz="3200" err="1">
              <a:ea typeface="Calibri"/>
              <a:cs typeface="Calibri"/>
            </a:endParaRPr>
          </a:p>
          <a:p>
            <a:pPr marL="1714500" lvl="3" indent="-457200">
              <a:buFont typeface="Arial,Sans-Serif"/>
              <a:buChar char="•"/>
            </a:pPr>
            <a:r>
              <a:rPr lang="en-US" sz="3200">
                <a:highlight>
                  <a:srgbClr val="FFFFFF"/>
                </a:highlight>
              </a:rPr>
              <a:t>la fatigue</a:t>
            </a:r>
            <a:endParaRPr lang="en-US" sz="3200">
              <a:ea typeface="Calibri"/>
              <a:cs typeface="Calibri"/>
            </a:endParaRPr>
          </a:p>
          <a:p>
            <a:pPr marL="1714500" lvl="3" indent="-457200">
              <a:buFont typeface="Arial,Sans-Serif"/>
              <a:buChar char="•"/>
            </a:pPr>
            <a:r>
              <a:rPr lang="en-US" sz="3200">
                <a:highlight>
                  <a:srgbClr val="FFFFFF"/>
                </a:highlight>
              </a:rPr>
              <a:t>la </a:t>
            </a:r>
            <a:r>
              <a:rPr lang="en-US" sz="3200" err="1">
                <a:highlight>
                  <a:srgbClr val="FFFFFF"/>
                </a:highlight>
              </a:rPr>
              <a:t>vitesse</a:t>
            </a:r>
            <a:endParaRPr lang="en-US" sz="3200" err="1">
              <a:ea typeface="Calibri"/>
              <a:cs typeface="Calibri"/>
            </a:endParaRPr>
          </a:p>
          <a:p>
            <a:pPr marL="1714500" lvl="3" indent="-457200">
              <a:buFont typeface="Arial,Sans-Serif"/>
              <a:buChar char="•"/>
            </a:pPr>
            <a:r>
              <a:rPr lang="en-US" sz="3200">
                <a:highlight>
                  <a:srgbClr val="FFFFFF"/>
                </a:highlight>
              </a:rPr>
              <a:t>et les conditions </a:t>
            </a:r>
            <a:r>
              <a:rPr lang="en-US" sz="3200" err="1">
                <a:highlight>
                  <a:srgbClr val="FFFFFF"/>
                </a:highlight>
              </a:rPr>
              <a:t>environnementales</a:t>
            </a:r>
            <a:r>
              <a:rPr lang="en-US" sz="3200">
                <a:highlight>
                  <a:srgbClr val="FFFFFF"/>
                </a:highlight>
              </a:rPr>
              <a:t>.</a:t>
            </a:r>
            <a:endParaRPr lang="en-US" sz="3200">
              <a:highlight>
                <a:srgbClr val="FFFFFF"/>
              </a:highlight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highlight>
                  <a:srgbClr val="FFFFFF"/>
                </a:highlight>
              </a:rPr>
              <a:t>Pour </a:t>
            </a:r>
            <a:r>
              <a:rPr lang="en-US" err="1">
                <a:highlight>
                  <a:srgbClr val="FFFFFF"/>
                </a:highlight>
              </a:rPr>
              <a:t>atténuer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ces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risques</a:t>
            </a:r>
            <a:r>
              <a:rPr lang="en-US">
                <a:highlight>
                  <a:srgbClr val="FFFFFF"/>
                </a:highlight>
              </a:rPr>
              <a:t>, </a:t>
            </a:r>
            <a:r>
              <a:rPr lang="en-US" err="1">
                <a:highlight>
                  <a:srgbClr val="FFFFFF"/>
                </a:highlight>
              </a:rPr>
              <a:t>elle</a:t>
            </a:r>
            <a:r>
              <a:rPr lang="en-US">
                <a:highlight>
                  <a:srgbClr val="FFFFFF"/>
                </a:highlight>
              </a:rPr>
              <a:t> fait la </a:t>
            </a:r>
            <a:r>
              <a:rPr lang="en-US" b="1">
                <a:highlight>
                  <a:srgbClr val="FFFFFF"/>
                </a:highlight>
              </a:rPr>
              <a:t>promotion d’un </a:t>
            </a:r>
            <a:r>
              <a:rPr lang="en-US" b="1" err="1">
                <a:highlight>
                  <a:srgbClr val="FFFFFF"/>
                </a:highlight>
              </a:rPr>
              <a:t>éventail</a:t>
            </a:r>
            <a:r>
              <a:rPr lang="en-US" b="1">
                <a:highlight>
                  <a:srgbClr val="FFFFFF"/>
                </a:highlight>
              </a:rPr>
              <a:t> </a:t>
            </a:r>
            <a:r>
              <a:rPr lang="en-US" b="1" err="1">
                <a:highlight>
                  <a:srgbClr val="FFFFFF"/>
                </a:highlight>
              </a:rPr>
              <a:t>d’interventions</a:t>
            </a:r>
            <a:r>
              <a:rPr lang="en-US">
                <a:highlight>
                  <a:srgbClr val="FFFFFF"/>
                </a:highlight>
              </a:rPr>
              <a:t>, y </a:t>
            </a:r>
            <a:r>
              <a:rPr lang="en-US" err="1">
                <a:highlight>
                  <a:srgbClr val="FFFFFF"/>
                </a:highlight>
              </a:rPr>
              <a:t>compris</a:t>
            </a:r>
            <a:r>
              <a:rPr lang="en-US">
                <a:highlight>
                  <a:srgbClr val="FFFFFF"/>
                </a:highlight>
              </a:rPr>
              <a:t> les politiques et la </a:t>
            </a:r>
            <a:r>
              <a:rPr lang="en-US" err="1">
                <a:highlight>
                  <a:srgbClr val="FFFFFF"/>
                </a:highlight>
              </a:rPr>
              <a:t>législation</a:t>
            </a:r>
            <a:r>
              <a:rPr lang="en-US">
                <a:highlight>
                  <a:srgbClr val="FFFFFF"/>
                </a:highlight>
              </a:rPr>
              <a:t>, </a:t>
            </a:r>
            <a:r>
              <a:rPr lang="en-US" err="1">
                <a:highlight>
                  <a:srgbClr val="FFFFFF"/>
                </a:highlight>
              </a:rPr>
              <a:t>l’éducation</a:t>
            </a:r>
            <a:r>
              <a:rPr lang="en-US">
                <a:highlight>
                  <a:srgbClr val="FFFFFF"/>
                </a:highlight>
              </a:rPr>
              <a:t> et la formation, la </a:t>
            </a:r>
            <a:r>
              <a:rPr lang="en-US" err="1">
                <a:highlight>
                  <a:srgbClr val="FFFFFF"/>
                </a:highlight>
              </a:rPr>
              <a:t>sensibilisation</a:t>
            </a:r>
            <a:r>
              <a:rPr lang="en-US">
                <a:highlight>
                  <a:srgbClr val="FFFFFF"/>
                </a:highlight>
              </a:rPr>
              <a:t> du public, </a:t>
            </a:r>
            <a:r>
              <a:rPr lang="en-US" err="1">
                <a:highlight>
                  <a:srgbClr val="FFFFFF"/>
                </a:highlight>
              </a:rPr>
              <a:t>l’application</a:t>
            </a:r>
            <a:r>
              <a:rPr lang="en-US">
                <a:highlight>
                  <a:srgbClr val="FFFFFF"/>
                </a:highlight>
              </a:rPr>
              <a:t> de la </a:t>
            </a:r>
            <a:r>
              <a:rPr lang="en-US" err="1">
                <a:highlight>
                  <a:srgbClr val="FFFFFF"/>
                </a:highlight>
              </a:rPr>
              <a:t>loi</a:t>
            </a:r>
            <a:r>
              <a:rPr lang="en-US">
                <a:highlight>
                  <a:srgbClr val="FFFFFF"/>
                </a:highlight>
              </a:rPr>
              <a:t>, les données et la recherche, les technologies des </a:t>
            </a:r>
            <a:r>
              <a:rPr lang="en-US" err="1">
                <a:highlight>
                  <a:srgbClr val="FFFFFF"/>
                </a:highlight>
              </a:rPr>
              <a:t>véhicules</a:t>
            </a:r>
            <a:r>
              <a:rPr lang="en-US">
                <a:highlight>
                  <a:srgbClr val="FFFFFF"/>
                </a:highlight>
              </a:rPr>
              <a:t> et de </a:t>
            </a:r>
            <a:r>
              <a:rPr lang="en-US" err="1">
                <a:highlight>
                  <a:srgbClr val="FFFFFF"/>
                </a:highlight>
              </a:rPr>
              <a:t>l’infrastructure</a:t>
            </a:r>
            <a:r>
              <a:rPr lang="en-US">
                <a:highlight>
                  <a:srgbClr val="FFFFFF"/>
                </a:highlight>
              </a:rPr>
              <a:t>, </a:t>
            </a:r>
            <a:r>
              <a:rPr lang="en-US" err="1">
                <a:highlight>
                  <a:srgbClr val="FFFFFF"/>
                </a:highlight>
              </a:rPr>
              <a:t>ainsi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que</a:t>
            </a:r>
            <a:r>
              <a:rPr lang="en-US">
                <a:highlight>
                  <a:srgbClr val="FFFFFF"/>
                </a:highlight>
              </a:rPr>
              <a:t> les </a:t>
            </a:r>
            <a:r>
              <a:rPr lang="en-US" err="1">
                <a:highlight>
                  <a:srgbClr val="FFFFFF"/>
                </a:highlight>
              </a:rPr>
              <a:t>partenariats</a:t>
            </a:r>
            <a:r>
              <a:rPr lang="en-US">
                <a:highlight>
                  <a:srgbClr val="FFFFFF"/>
                </a:highlight>
              </a:rPr>
              <a:t> </a:t>
            </a:r>
            <a:r>
              <a:rPr lang="en-US" err="1">
                <a:highlight>
                  <a:srgbClr val="FFFFFF"/>
                </a:highlight>
              </a:rPr>
              <a:t>stratégiques</a:t>
            </a:r>
            <a:r>
              <a:rPr lang="en-US">
                <a:highlight>
                  <a:srgbClr val="FFFFFF"/>
                </a:highlight>
              </a:rPr>
              <a:t>.</a:t>
            </a:r>
            <a:r>
              <a:rPr lang="en-US">
                <a:highlight>
                  <a:srgbClr val="FFFFFF"/>
                </a:highlight>
                <a:ea typeface="Calibri"/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E83D9C5B-6419-879B-3330-376BE6A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40" y="1996560"/>
            <a:ext cx="11658599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en-US">
                <a:solidFill>
                  <a:srgbClr val="FFC000"/>
                </a:solidFill>
                <a:latin typeface="Verdana Pro"/>
                <a:ea typeface="Calibri"/>
                <a:cs typeface="Calibri"/>
              </a:rPr>
            </a:br>
            <a:endParaRPr lang="en-US">
              <a:solidFill>
                <a:srgbClr val="FFC000"/>
              </a:solidFill>
              <a:latin typeface="Verdana Pro"/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977E33-3D1B-A2BF-A875-64C523DE1075}"/>
              </a:ext>
            </a:extLst>
          </p:cNvPr>
          <p:cNvSpPr txBox="1">
            <a:spLocks/>
          </p:cNvSpPr>
          <p:nvPr/>
        </p:nvSpPr>
        <p:spPr>
          <a:xfrm>
            <a:off x="3130756" y="979264"/>
            <a:ext cx="12017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FACTEURS</a:t>
            </a:r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CONTRIBUTIFS</a:t>
            </a:r>
            <a:endParaRPr lang="en-US"/>
          </a:p>
          <a:p>
            <a:pPr algn="r"/>
            <a:r>
              <a:rPr lang="en-US">
                <a:solidFill>
                  <a:srgbClr val="FFC000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ET INTERVENTIONS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F681-651C-7119-7EE2-94A4AE0C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73651F-8555-BFD3-B90E-384B7627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9DFDD-63A2-86EA-EA0D-B6FEF9CE0AD8}"/>
              </a:ext>
            </a:extLst>
          </p:cNvPr>
          <p:cNvSpPr txBox="1"/>
          <p:nvPr/>
        </p:nvSpPr>
        <p:spPr>
          <a:xfrm>
            <a:off x="1108881" y="9271948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DA106F9-58FB-083D-4E4C-9096B006D198}"/>
              </a:ext>
            </a:extLst>
          </p:cNvPr>
          <p:cNvSpPr txBox="1">
            <a:spLocks/>
          </p:cNvSpPr>
          <p:nvPr/>
        </p:nvSpPr>
        <p:spPr>
          <a:xfrm>
            <a:off x="2520537" y="3084617"/>
            <a:ext cx="14056482" cy="61933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"/>
              </a:spcBef>
            </a:pPr>
            <a:r>
              <a:rPr lang="en-US">
                <a:solidFill>
                  <a:schemeClr val="tx1"/>
                </a:solidFill>
              </a:rPr>
              <a:t>Cette </a:t>
            </a:r>
            <a:r>
              <a:rPr lang="en-US" err="1">
                <a:solidFill>
                  <a:schemeClr val="tx1"/>
                </a:solidFill>
              </a:rPr>
              <a:t>stratégie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fournit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une</a:t>
            </a:r>
            <a:r>
              <a:rPr lang="en-US">
                <a:solidFill>
                  <a:schemeClr val="tx1"/>
                </a:solidFill>
              </a:rPr>
              <a:t> orientation aux provinces et </a:t>
            </a:r>
            <a:r>
              <a:rPr lang="en-US" err="1">
                <a:solidFill>
                  <a:schemeClr val="tx1"/>
                </a:solidFill>
              </a:rPr>
              <a:t>territoires</a:t>
            </a:r>
            <a:r>
              <a:rPr lang="en-US">
                <a:solidFill>
                  <a:schemeClr val="tx1"/>
                </a:solidFill>
              </a:rPr>
              <a:t> dans </a:t>
            </a:r>
            <a:r>
              <a:rPr lang="en-US" err="1">
                <a:solidFill>
                  <a:schemeClr val="tx1"/>
                </a:solidFill>
              </a:rPr>
              <a:t>l’élaboration</a:t>
            </a:r>
            <a:r>
              <a:rPr lang="en-US">
                <a:solidFill>
                  <a:schemeClr val="tx1"/>
                </a:solidFill>
              </a:rPr>
              <a:t> de </a:t>
            </a:r>
            <a:r>
              <a:rPr lang="en-US" err="1">
                <a:solidFill>
                  <a:schemeClr val="tx1"/>
                </a:solidFill>
              </a:rPr>
              <a:t>leurs</a:t>
            </a:r>
            <a:r>
              <a:rPr lang="en-US">
                <a:solidFill>
                  <a:schemeClr val="tx1"/>
                </a:solidFill>
              </a:rPr>
              <a:t> plans de </a:t>
            </a:r>
            <a:r>
              <a:rPr lang="en-US" err="1">
                <a:solidFill>
                  <a:schemeClr val="tx1"/>
                </a:solidFill>
              </a:rPr>
              <a:t>sécurité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individuels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err="1">
                <a:solidFill>
                  <a:schemeClr val="tx1"/>
                </a:solidFill>
              </a:rPr>
              <a:t>L’objectif</a:t>
            </a:r>
            <a:r>
              <a:rPr lang="en-US">
                <a:solidFill>
                  <a:schemeClr val="tx1"/>
                </a:solidFill>
              </a:rPr>
              <a:t> est </a:t>
            </a:r>
            <a:r>
              <a:rPr lang="en-US" b="1" err="1">
                <a:solidFill>
                  <a:schemeClr val="tx1"/>
                </a:solidFill>
              </a:rPr>
              <a:t>d’encourager</a:t>
            </a:r>
            <a:r>
              <a:rPr lang="en-US" b="1">
                <a:solidFill>
                  <a:schemeClr val="tx1"/>
                </a:solidFill>
              </a:rPr>
              <a:t> les provinces et </a:t>
            </a:r>
            <a:r>
              <a:rPr lang="en-US" b="1" err="1">
                <a:solidFill>
                  <a:schemeClr val="tx1"/>
                </a:solidFill>
              </a:rPr>
              <a:t>territoires</a:t>
            </a:r>
            <a:r>
              <a:rPr lang="en-US" b="1">
                <a:solidFill>
                  <a:schemeClr val="tx1"/>
                </a:solidFill>
              </a:rPr>
              <a:t> à </a:t>
            </a:r>
            <a:r>
              <a:rPr lang="en-US" b="1" err="1">
                <a:solidFill>
                  <a:schemeClr val="tx1"/>
                </a:solidFill>
              </a:rPr>
              <a:t>travailler</a:t>
            </a:r>
            <a:r>
              <a:rPr lang="en-US" b="1">
                <a:solidFill>
                  <a:schemeClr val="tx1"/>
                </a:solidFill>
              </a:rPr>
              <a:t> ensemble</a:t>
            </a:r>
            <a:r>
              <a:rPr lang="en-US">
                <a:solidFill>
                  <a:schemeClr val="tx1"/>
                </a:solidFill>
              </a:rPr>
              <a:t> et à </a:t>
            </a:r>
            <a:r>
              <a:rPr lang="en-US" err="1">
                <a:solidFill>
                  <a:schemeClr val="tx1"/>
                </a:solidFill>
              </a:rPr>
              <a:t>promouvoir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l’uniformité</a:t>
            </a:r>
            <a:r>
              <a:rPr lang="en-US">
                <a:solidFill>
                  <a:schemeClr val="tx1"/>
                </a:solidFill>
              </a:rPr>
              <a:t> à </a:t>
            </a:r>
            <a:r>
              <a:rPr lang="en-US" err="1">
                <a:solidFill>
                  <a:schemeClr val="tx1"/>
                </a:solidFill>
              </a:rPr>
              <a:t>l'échellle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>
                <a:solidFill>
                  <a:schemeClr val="tx1"/>
                </a:solidFill>
              </a:rPr>
              <a:t>pancanadienne</a:t>
            </a:r>
            <a:r>
              <a:rPr lang="en-US">
                <a:solidFill>
                  <a:schemeClr val="tx1"/>
                </a:solidFill>
              </a:rPr>
              <a:t>.   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n-US">
                <a:solidFill>
                  <a:schemeClr val="tx1"/>
                </a:solidFill>
              </a:rPr>
              <a:t>On a </a:t>
            </a:r>
            <a:r>
              <a:rPr lang="en-US" err="1">
                <a:solidFill>
                  <a:schemeClr val="tx1"/>
                </a:solidFill>
              </a:rPr>
              <a:t>observé</a:t>
            </a:r>
            <a:r>
              <a:rPr lang="en-US">
                <a:solidFill>
                  <a:schemeClr val="tx1"/>
                </a:solidFill>
              </a:rPr>
              <a:t> des augmentations </a:t>
            </a:r>
            <a:r>
              <a:rPr lang="en-US" err="1">
                <a:solidFill>
                  <a:schemeClr val="tx1"/>
                </a:solidFill>
              </a:rPr>
              <a:t>concernant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la </a:t>
            </a:r>
            <a:r>
              <a:rPr lang="en-US" b="1" err="1">
                <a:solidFill>
                  <a:schemeClr val="tx1"/>
                </a:solidFill>
              </a:rPr>
              <a:t>vitesse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b="1">
                <a:solidFill>
                  <a:schemeClr val="tx1"/>
                </a:solidFill>
              </a:rPr>
              <a:t>la </a:t>
            </a:r>
            <a:r>
              <a:rPr lang="en-US" b="1" err="1">
                <a:solidFill>
                  <a:schemeClr val="tx1"/>
                </a:solidFill>
              </a:rPr>
              <a:t>sécurité</a:t>
            </a:r>
            <a:r>
              <a:rPr lang="en-US" b="1">
                <a:solidFill>
                  <a:schemeClr val="tx1"/>
                </a:solidFill>
              </a:rPr>
              <a:t> des </a:t>
            </a:r>
            <a:r>
              <a:rPr lang="en-US" b="1" err="1">
                <a:solidFill>
                  <a:schemeClr val="tx1"/>
                </a:solidFill>
              </a:rPr>
              <a:t>usagers</a:t>
            </a:r>
            <a:r>
              <a:rPr lang="en-US" b="1">
                <a:solidFill>
                  <a:schemeClr val="tx1"/>
                </a:solidFill>
              </a:rPr>
              <a:t> de la route </a:t>
            </a:r>
            <a:r>
              <a:rPr lang="en-US" b="1" err="1">
                <a:solidFill>
                  <a:schemeClr val="tx1"/>
                </a:solidFill>
              </a:rPr>
              <a:t>vulnérables</a:t>
            </a:r>
            <a:r>
              <a:rPr lang="en-US">
                <a:solidFill>
                  <a:schemeClr val="tx1"/>
                </a:solidFill>
              </a:rPr>
              <a:t> et la </a:t>
            </a:r>
            <a:r>
              <a:rPr lang="en-US" b="1" err="1">
                <a:solidFill>
                  <a:schemeClr val="tx1"/>
                </a:solidFill>
              </a:rPr>
              <a:t>conduite</a:t>
            </a:r>
            <a:r>
              <a:rPr lang="en-US" b="1">
                <a:solidFill>
                  <a:schemeClr val="tx1"/>
                </a:solidFill>
              </a:rPr>
              <a:t> avec </a:t>
            </a:r>
            <a:r>
              <a:rPr lang="en-US" b="1" err="1">
                <a:solidFill>
                  <a:schemeClr val="tx1"/>
                </a:solidFill>
              </a:rPr>
              <a:t>facultés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affaiblies</a:t>
            </a:r>
            <a:r>
              <a:rPr lang="en-US">
                <a:solidFill>
                  <a:schemeClr val="tx1"/>
                </a:solidFill>
              </a:rPr>
              <a:t>, tant par </a:t>
            </a:r>
            <a:r>
              <a:rPr lang="en-US" b="1" err="1">
                <a:solidFill>
                  <a:schemeClr val="tx1"/>
                </a:solidFill>
              </a:rPr>
              <a:t>l’alcool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que</a:t>
            </a:r>
            <a:r>
              <a:rPr lang="en-US" b="1">
                <a:solidFill>
                  <a:schemeClr val="tx1"/>
                </a:solidFill>
              </a:rPr>
              <a:t> par les drogues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La </a:t>
            </a:r>
            <a:r>
              <a:rPr lang="en-US" b="1">
                <a:solidFill>
                  <a:schemeClr val="tx1"/>
                </a:solidFill>
              </a:rPr>
              <a:t>conception des </a:t>
            </a:r>
            <a:r>
              <a:rPr lang="en-US" b="1" err="1">
                <a:solidFill>
                  <a:schemeClr val="tx1"/>
                </a:solidFill>
              </a:rPr>
              <a:t>véhicules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évolue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rapidement</a:t>
            </a:r>
            <a:r>
              <a:rPr lang="en-US">
                <a:solidFill>
                  <a:schemeClr val="tx1"/>
                </a:solidFill>
              </a:rPr>
              <a:t> avec </a:t>
            </a:r>
            <a:r>
              <a:rPr lang="en-US" b="1" err="1">
                <a:solidFill>
                  <a:schemeClr val="tx1"/>
                </a:solidFill>
              </a:rPr>
              <a:t>l’utilisation</a:t>
            </a:r>
            <a:r>
              <a:rPr lang="en-US" b="1">
                <a:solidFill>
                  <a:schemeClr val="tx1"/>
                </a:solidFill>
              </a:rPr>
              <a:t> accrue de </a:t>
            </a:r>
            <a:r>
              <a:rPr lang="en-US" b="1" err="1">
                <a:solidFill>
                  <a:schemeClr val="tx1"/>
                </a:solidFill>
              </a:rPr>
              <a:t>l’écran</a:t>
            </a:r>
            <a:r>
              <a:rPr lang="en-US" b="1">
                <a:solidFill>
                  <a:schemeClr val="tx1"/>
                </a:solidFill>
              </a:rPr>
              <a:t> tactile et </a:t>
            </a:r>
            <a:r>
              <a:rPr lang="en-US" b="1" err="1">
                <a:solidFill>
                  <a:schemeClr val="tx1"/>
                </a:solidFill>
              </a:rPr>
              <a:t>d’autres</a:t>
            </a:r>
            <a:r>
              <a:rPr lang="en-US" b="1">
                <a:solidFill>
                  <a:schemeClr val="tx1"/>
                </a:solidFill>
              </a:rPr>
              <a:t> technologies</a:t>
            </a:r>
            <a:r>
              <a:rPr lang="en-US">
                <a:solidFill>
                  <a:schemeClr val="tx1"/>
                </a:solidFill>
              </a:rPr>
              <a:t>, qui </a:t>
            </a:r>
            <a:r>
              <a:rPr lang="en-US" err="1">
                <a:solidFill>
                  <a:schemeClr val="tx1"/>
                </a:solidFill>
              </a:rPr>
              <a:t>peuvent</a:t>
            </a:r>
            <a:r>
              <a:rPr lang="en-US">
                <a:solidFill>
                  <a:schemeClr val="tx1"/>
                </a:solidFill>
              </a:rPr>
              <a:t> à la </a:t>
            </a:r>
            <a:r>
              <a:rPr lang="en-US" err="1">
                <a:solidFill>
                  <a:schemeClr val="tx1"/>
                </a:solidFill>
              </a:rPr>
              <a:t>fois</a:t>
            </a:r>
            <a:r>
              <a:rPr lang="en-US">
                <a:solidFill>
                  <a:schemeClr val="tx1"/>
                </a:solidFill>
              </a:rPr>
              <a:t> aider les </a:t>
            </a:r>
            <a:r>
              <a:rPr lang="en-US" err="1">
                <a:solidFill>
                  <a:schemeClr val="tx1"/>
                </a:solidFill>
              </a:rPr>
              <a:t>conducteurs</a:t>
            </a:r>
            <a:r>
              <a:rPr lang="en-US">
                <a:solidFill>
                  <a:schemeClr val="tx1"/>
                </a:solidFill>
              </a:rPr>
              <a:t> et </a:t>
            </a:r>
            <a:r>
              <a:rPr lang="en-US" err="1">
                <a:solidFill>
                  <a:schemeClr val="tx1"/>
                </a:solidFill>
              </a:rPr>
              <a:t>constituer</a:t>
            </a:r>
            <a:r>
              <a:rPr lang="en-US">
                <a:solidFill>
                  <a:schemeClr val="tx1"/>
                </a:solidFill>
              </a:rPr>
              <a:t> des distractions. Ce </a:t>
            </a:r>
            <a:r>
              <a:rPr lang="en-US" err="1">
                <a:solidFill>
                  <a:schemeClr val="tx1"/>
                </a:solidFill>
              </a:rPr>
              <a:t>contexte</a:t>
            </a:r>
            <a:r>
              <a:rPr lang="en-US">
                <a:solidFill>
                  <a:schemeClr val="tx1"/>
                </a:solidFill>
              </a:rPr>
              <a:t> met 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évidence</a:t>
            </a:r>
            <a:r>
              <a:rPr lang="en-US">
                <a:solidFill>
                  <a:schemeClr val="tx1"/>
                </a:solidFill>
              </a:rPr>
              <a:t> le </a:t>
            </a:r>
            <a:r>
              <a:rPr lang="en-US" err="1">
                <a:solidFill>
                  <a:schemeClr val="tx1"/>
                </a:solidFill>
              </a:rPr>
              <a:t>besoin</a:t>
            </a:r>
            <a:r>
              <a:rPr lang="en-US">
                <a:solidFill>
                  <a:schemeClr val="tx1"/>
                </a:solidFill>
              </a:rPr>
              <a:t> crucial </a:t>
            </a:r>
            <a:r>
              <a:rPr lang="en-US" err="1">
                <a:solidFill>
                  <a:schemeClr val="tx1"/>
                </a:solidFill>
              </a:rPr>
              <a:t>d’une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stratégie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renouvelée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axée</a:t>
            </a:r>
            <a:r>
              <a:rPr lang="en-US">
                <a:solidFill>
                  <a:schemeClr val="tx1"/>
                </a:solidFill>
              </a:rPr>
              <a:t> sur les données et la recherche, pour </a:t>
            </a:r>
            <a:r>
              <a:rPr lang="en-US" b="1" err="1">
                <a:solidFill>
                  <a:schemeClr val="tx1"/>
                </a:solidFill>
              </a:rPr>
              <a:t>inverser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ces</a:t>
            </a:r>
            <a:r>
              <a:rPr lang="en-US" b="1">
                <a:solidFill>
                  <a:schemeClr val="tx1"/>
                </a:solidFill>
              </a:rPr>
              <a:t> tendances et </a:t>
            </a:r>
            <a:r>
              <a:rPr lang="en-US" b="1" err="1">
                <a:solidFill>
                  <a:schemeClr val="tx1"/>
                </a:solidFill>
              </a:rPr>
              <a:t>protéger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tous</a:t>
            </a:r>
            <a:r>
              <a:rPr lang="en-US" b="1">
                <a:solidFill>
                  <a:schemeClr val="tx1"/>
                </a:solidFill>
              </a:rPr>
              <a:t> les </a:t>
            </a:r>
            <a:r>
              <a:rPr lang="en-US" b="1" err="1">
                <a:solidFill>
                  <a:schemeClr val="tx1"/>
                </a:solidFill>
              </a:rPr>
              <a:t>usagers</a:t>
            </a:r>
            <a:r>
              <a:rPr lang="en-US" b="1">
                <a:solidFill>
                  <a:schemeClr val="tx1"/>
                </a:solidFill>
              </a:rPr>
              <a:t> de la route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E2765516-3682-5452-95D0-5668D9CF8D1A}"/>
              </a:ext>
            </a:extLst>
          </p:cNvPr>
          <p:cNvSpPr/>
          <p:nvPr/>
        </p:nvSpPr>
        <p:spPr>
          <a:xfrm rot="5400000">
            <a:off x="620322" y="73372"/>
            <a:ext cx="2151193" cy="337971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331D6-D62F-EF76-3CA3-FA597BAC8BD8}"/>
              </a:ext>
            </a:extLst>
          </p:cNvPr>
          <p:cNvSpPr txBox="1"/>
          <p:nvPr/>
        </p:nvSpPr>
        <p:spPr>
          <a:xfrm>
            <a:off x="216565" y="881655"/>
            <a:ext cx="297905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les décès et les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blessures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graves </a:t>
            </a:r>
            <a:r>
              <a:rPr lang="en-US" sz="2800" b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à la </a:t>
            </a:r>
            <a:r>
              <a:rPr lang="en-US" sz="2800" b="1" err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hausse</a:t>
            </a: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depuis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2020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A5FF4F-C44F-7D64-ACCE-73251C7A145D}"/>
              </a:ext>
            </a:extLst>
          </p:cNvPr>
          <p:cNvSpPr txBox="1">
            <a:spLocks/>
          </p:cNvSpPr>
          <p:nvPr/>
        </p:nvSpPr>
        <p:spPr>
          <a:xfrm>
            <a:off x="7658223" y="1038640"/>
            <a:ext cx="7490361" cy="1336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rgbClr val="F6A704"/>
                </a:solidFill>
                <a:highlight>
                  <a:srgbClr val="FFFFFF"/>
                </a:highlight>
                <a:latin typeface="Verdana Pro"/>
                <a:ea typeface="Calibri"/>
                <a:cs typeface="Calibri"/>
              </a:rPr>
              <a:t>OBJECTIFS GÉNÉRAUX DE LA SSR 2035+</a:t>
            </a: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6C9B5B57-4F88-F2FA-4ADF-E0089186DDE0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88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A8E-2EE8-2114-596C-5DEE4ED4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1720F-E872-C28E-B9AE-DBEE54CD7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6A3D54FB-C56E-4283-FF07-EF83FC582018}"/>
              </a:ext>
            </a:extLst>
          </p:cNvPr>
          <p:cNvSpPr txBox="1">
            <a:spLocks/>
          </p:cNvSpPr>
          <p:nvPr/>
        </p:nvSpPr>
        <p:spPr>
          <a:xfrm>
            <a:off x="9758507" y="2885869"/>
            <a:ext cx="8035208" cy="7406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</a:rPr>
              <a:t>À </a:t>
            </a:r>
            <a:r>
              <a:rPr lang="en-US" sz="2800" err="1">
                <a:solidFill>
                  <a:schemeClr val="tx1"/>
                </a:solidFill>
              </a:rPr>
              <a:t>l’échelle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mondiale</a:t>
            </a:r>
            <a:r>
              <a:rPr lang="en-US" sz="2800">
                <a:solidFill>
                  <a:schemeClr val="tx1"/>
                </a:solidFill>
              </a:rPr>
              <a:t>, le </a:t>
            </a:r>
            <a:r>
              <a:rPr lang="en-US" sz="2800" b="1">
                <a:solidFill>
                  <a:schemeClr val="tx1"/>
                </a:solidFill>
              </a:rPr>
              <a:t>Canada </a:t>
            </a:r>
            <a:r>
              <a:rPr lang="en-US" sz="2800" b="1" err="1">
                <a:solidFill>
                  <a:schemeClr val="tx1"/>
                </a:solidFill>
              </a:rPr>
              <a:t>s’est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 err="1">
                <a:solidFill>
                  <a:schemeClr val="tx1"/>
                </a:solidFill>
              </a:rPr>
              <a:t>classé</a:t>
            </a:r>
            <a:r>
              <a:rPr lang="en-US" sz="2800" b="1">
                <a:solidFill>
                  <a:schemeClr val="tx1"/>
                </a:solidFill>
              </a:rPr>
              <a:t> au 12e</a:t>
            </a:r>
            <a:r>
              <a:rPr lang="en-US" sz="2800">
                <a:solidFill>
                  <a:schemeClr val="tx1"/>
                </a:solidFill>
              </a:rPr>
              <a:t> rang pour le </a:t>
            </a:r>
            <a:r>
              <a:rPr lang="en-US" sz="2800" err="1">
                <a:solidFill>
                  <a:schemeClr val="tx1"/>
                </a:solidFill>
              </a:rPr>
              <a:t>nombre</a:t>
            </a:r>
            <a:r>
              <a:rPr lang="en-US" sz="2800">
                <a:solidFill>
                  <a:schemeClr val="tx1"/>
                </a:solidFill>
              </a:rPr>
              <a:t> de </a:t>
            </a:r>
            <a:r>
              <a:rPr lang="en-US" sz="2800" err="1">
                <a:solidFill>
                  <a:schemeClr val="tx1"/>
                </a:solidFill>
              </a:rPr>
              <a:t>décès</a:t>
            </a:r>
            <a:r>
              <a:rPr lang="en-US" sz="2800">
                <a:solidFill>
                  <a:schemeClr val="tx1"/>
                </a:solidFill>
              </a:rPr>
              <a:t> sur les routes par milliard de </a:t>
            </a:r>
            <a:r>
              <a:rPr lang="en-US" sz="2800" err="1">
                <a:solidFill>
                  <a:schemeClr val="tx1"/>
                </a:solidFill>
              </a:rPr>
              <a:t>véhicules-kilomètres</a:t>
            </a:r>
            <a:r>
              <a:rPr lang="en-US" sz="2800">
                <a:solidFill>
                  <a:schemeClr val="tx1"/>
                </a:solidFill>
              </a:rPr>
              <a:t> (v-km) </a:t>
            </a:r>
            <a:r>
              <a:rPr lang="en-US" sz="2800" err="1">
                <a:solidFill>
                  <a:schemeClr val="tx1"/>
                </a:solidFill>
              </a:rPr>
              <a:t>parcourus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en</a:t>
            </a:r>
            <a:r>
              <a:rPr lang="en-US" sz="2800">
                <a:solidFill>
                  <a:schemeClr val="tx1"/>
                </a:solidFill>
              </a:rPr>
              <a:t> 2023, avec environ 4,7 </a:t>
            </a:r>
            <a:r>
              <a:rPr lang="en-US" sz="2800" err="1">
                <a:solidFill>
                  <a:schemeClr val="tx1"/>
                </a:solidFill>
              </a:rPr>
              <a:t>décès</a:t>
            </a:r>
            <a:r>
              <a:rPr lang="en-US" sz="2800">
                <a:solidFill>
                  <a:schemeClr val="tx1"/>
                </a:solidFill>
              </a:rPr>
              <a:t> par milliard de v-km </a:t>
            </a:r>
            <a:r>
              <a:rPr lang="en-US" sz="2800" err="1">
                <a:solidFill>
                  <a:schemeClr val="tx1"/>
                </a:solidFill>
              </a:rPr>
              <a:t>parcourus</a:t>
            </a:r>
            <a:r>
              <a:rPr lang="en-US" sz="2800">
                <a:solidFill>
                  <a:schemeClr val="tx1"/>
                </a:solidFill>
              </a:rPr>
              <a:t>, derrière des pays </a:t>
            </a:r>
            <a:r>
              <a:rPr lang="en-US" sz="2800" err="1">
                <a:solidFill>
                  <a:schemeClr val="tx1"/>
                </a:solidFill>
              </a:rPr>
              <a:t>comme</a:t>
            </a:r>
            <a:r>
              <a:rPr lang="en-US" sz="2800">
                <a:solidFill>
                  <a:schemeClr val="tx1"/>
                </a:solidFill>
              </a:rPr>
              <a:t> le </a:t>
            </a:r>
            <a:r>
              <a:rPr lang="en-US" sz="2800" err="1">
                <a:solidFill>
                  <a:schemeClr val="tx1"/>
                </a:solidFill>
              </a:rPr>
              <a:t>Royaume</a:t>
            </a:r>
            <a:r>
              <a:rPr lang="en-US" sz="2800">
                <a:solidFill>
                  <a:schemeClr val="tx1"/>
                </a:solidFill>
              </a:rPr>
              <a:t>-Uni, </a:t>
            </a:r>
            <a:r>
              <a:rPr lang="en-US" sz="2800" err="1">
                <a:solidFill>
                  <a:schemeClr val="tx1"/>
                </a:solidFill>
              </a:rPr>
              <a:t>l’Allemagne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 sz="2800" err="1">
                <a:solidFill>
                  <a:schemeClr val="tx1"/>
                </a:solidFill>
              </a:rPr>
              <a:t>l’Australie</a:t>
            </a:r>
            <a:r>
              <a:rPr lang="en-US" sz="2800">
                <a:solidFill>
                  <a:schemeClr val="tx1"/>
                </a:solidFill>
              </a:rPr>
              <a:t> et les </a:t>
            </a:r>
            <a:r>
              <a:rPr lang="en-US" sz="2800" err="1">
                <a:solidFill>
                  <a:schemeClr val="tx1"/>
                </a:solidFill>
              </a:rPr>
              <a:t>principaux</a:t>
            </a:r>
            <a:r>
              <a:rPr lang="en-US" sz="2800">
                <a:solidFill>
                  <a:schemeClr val="tx1"/>
                </a:solidFill>
              </a:rPr>
              <a:t> pays </a:t>
            </a:r>
            <a:r>
              <a:rPr lang="en-US" sz="2800" err="1">
                <a:solidFill>
                  <a:schemeClr val="tx1"/>
                </a:solidFill>
              </a:rPr>
              <a:t>scandinaves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 sz="2800" err="1">
                <a:solidFill>
                  <a:schemeClr val="tx1"/>
                </a:solidFill>
              </a:rPr>
              <a:t>mais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devant</a:t>
            </a:r>
            <a:r>
              <a:rPr lang="en-US" sz="2800">
                <a:solidFill>
                  <a:schemeClr val="tx1"/>
                </a:solidFill>
              </a:rPr>
              <a:t> des pays </a:t>
            </a:r>
            <a:r>
              <a:rPr lang="en-US" sz="2800" err="1">
                <a:solidFill>
                  <a:schemeClr val="tx1"/>
                </a:solidFill>
              </a:rPr>
              <a:t>comme</a:t>
            </a:r>
            <a:r>
              <a:rPr lang="en-US" sz="2800">
                <a:solidFill>
                  <a:schemeClr val="tx1"/>
                </a:solidFill>
              </a:rPr>
              <a:t> les Pays-Bas, la France et les États-Unis [2]. 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</a:rPr>
              <a:t>Cela </a:t>
            </a:r>
            <a:r>
              <a:rPr lang="en-US" sz="2800" err="1">
                <a:solidFill>
                  <a:schemeClr val="tx1"/>
                </a:solidFill>
              </a:rPr>
              <a:t>représente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une</a:t>
            </a:r>
            <a:r>
              <a:rPr lang="en-US" sz="2800">
                <a:solidFill>
                  <a:schemeClr val="tx1"/>
                </a:solidFill>
              </a:rPr>
              <a:t> diminution de </a:t>
            </a:r>
            <a:r>
              <a:rPr lang="en-US" sz="2800" err="1">
                <a:solidFill>
                  <a:schemeClr val="tx1"/>
                </a:solidFill>
              </a:rPr>
              <a:t>notre</a:t>
            </a:r>
            <a:r>
              <a:rPr lang="en-US" sz="2800">
                <a:solidFill>
                  <a:schemeClr val="tx1"/>
                </a:solidFill>
              </a:rPr>
              <a:t> position</a:t>
            </a:r>
            <a:r>
              <a:rPr lang="en-US" sz="280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relative par rapport </a:t>
            </a:r>
            <a:r>
              <a:rPr lang="en-US" sz="2800" b="1">
                <a:solidFill>
                  <a:schemeClr val="tx1"/>
                </a:solidFill>
              </a:rPr>
              <a:t>à 2021, </a:t>
            </a:r>
            <a:r>
              <a:rPr lang="en-US" sz="2800" b="1" err="1">
                <a:solidFill>
                  <a:schemeClr val="tx1"/>
                </a:solidFill>
              </a:rPr>
              <a:t>quand</a:t>
            </a:r>
            <a:r>
              <a:rPr lang="en-US" sz="2800" b="1">
                <a:solidFill>
                  <a:schemeClr val="tx1"/>
                </a:solidFill>
              </a:rPr>
              <a:t> le Canada se </a:t>
            </a:r>
            <a:r>
              <a:rPr lang="en-US" sz="2800" b="1" err="1">
                <a:solidFill>
                  <a:schemeClr val="tx1"/>
                </a:solidFill>
              </a:rPr>
              <a:t>classait</a:t>
            </a:r>
            <a:r>
              <a:rPr lang="en-US" sz="2800" b="1">
                <a:solidFill>
                  <a:schemeClr val="tx1"/>
                </a:solidFill>
              </a:rPr>
              <a:t> au 9e</a:t>
            </a:r>
            <a:r>
              <a:rPr lang="en-US" sz="2800">
                <a:solidFill>
                  <a:schemeClr val="tx1"/>
                </a:solidFill>
              </a:rPr>
              <a:t> rang et </a:t>
            </a:r>
            <a:r>
              <a:rPr lang="en-US" sz="2800" err="1">
                <a:solidFill>
                  <a:schemeClr val="tx1"/>
                </a:solidFill>
              </a:rPr>
              <a:t>avait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une</a:t>
            </a:r>
            <a:r>
              <a:rPr lang="en-US" sz="2800">
                <a:solidFill>
                  <a:schemeClr val="tx1"/>
                </a:solidFill>
              </a:rPr>
              <a:t> position semblable à </a:t>
            </a:r>
            <a:r>
              <a:rPr lang="en-US" sz="2800" err="1">
                <a:solidFill>
                  <a:schemeClr val="tx1"/>
                </a:solidFill>
              </a:rPr>
              <a:t>celle</a:t>
            </a:r>
            <a:r>
              <a:rPr lang="en-US" sz="2800">
                <a:solidFill>
                  <a:schemeClr val="tx1"/>
                </a:solidFill>
              </a:rPr>
              <a:t> de 2015 (12e place avec 5,1 </a:t>
            </a:r>
            <a:r>
              <a:rPr lang="en-US" sz="2800" err="1">
                <a:solidFill>
                  <a:schemeClr val="tx1"/>
                </a:solidFill>
              </a:rPr>
              <a:t>décès</a:t>
            </a:r>
            <a:r>
              <a:rPr lang="en-US" sz="2800">
                <a:solidFill>
                  <a:schemeClr val="tx1"/>
                </a:solidFill>
              </a:rPr>
              <a:t> par milliard de v-km </a:t>
            </a:r>
            <a:r>
              <a:rPr lang="en-US" sz="2800" err="1">
                <a:solidFill>
                  <a:schemeClr val="tx1"/>
                </a:solidFill>
              </a:rPr>
              <a:t>parcourus</a:t>
            </a:r>
            <a:r>
              <a:rPr lang="en-US" sz="2800">
                <a:solidFill>
                  <a:schemeClr val="tx1"/>
                </a:solidFill>
              </a:rPr>
              <a:t>).</a:t>
            </a:r>
            <a:br>
              <a:rPr lang="en-US"/>
            </a:br>
            <a:r>
              <a:rPr lang="en-US">
                <a:solidFill>
                  <a:schemeClr val="tx1"/>
                </a:solidFill>
              </a:rPr>
              <a:t>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795A2-5601-FA93-CDFD-0D2BD76D9992}"/>
              </a:ext>
            </a:extLst>
          </p:cNvPr>
          <p:cNvSpPr txBox="1"/>
          <p:nvPr/>
        </p:nvSpPr>
        <p:spPr>
          <a:xfrm>
            <a:off x="681032" y="9128362"/>
            <a:ext cx="77898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[2] Forum international des transports (2024), Rapport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</a:rPr>
              <a:t>annuel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 sur la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</a:rPr>
              <a:t>sécurité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</a:rPr>
              <a:t>routière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, Publications de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</a:rPr>
              <a:t>l’OCDE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</a:rPr>
              <a:t>, Paris.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80E0CA-18D9-6A5F-204B-D2722CB4B17C}"/>
              </a:ext>
            </a:extLst>
          </p:cNvPr>
          <p:cNvSpPr txBox="1">
            <a:spLocks/>
          </p:cNvSpPr>
          <p:nvPr/>
        </p:nvSpPr>
        <p:spPr>
          <a:xfrm>
            <a:off x="10122353" y="1038640"/>
            <a:ext cx="5026231" cy="1336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CLASSEMENT</a:t>
            </a:r>
            <a:r>
              <a:rPr lang="en-CA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 </a:t>
            </a:r>
            <a:r>
              <a:rPr lang="en-CA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MONDIAL</a:t>
            </a:r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11D6CC37-4EC6-9031-9441-7B8BC87C4E3C}"/>
              </a:ext>
            </a:extLst>
          </p:cNvPr>
          <p:cNvSpPr/>
          <p:nvPr/>
        </p:nvSpPr>
        <p:spPr>
          <a:xfrm rot="16200000">
            <a:off x="15939548" y="48497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D0243123-5B58-452C-D860-C1C23A03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95" y="2880199"/>
            <a:ext cx="8201025" cy="4467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80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557E950A-A20D-C385-E6C3-EFFE1AFE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AD347A-53A7-2E9E-111E-AF92997F015E}"/>
              </a:ext>
            </a:extLst>
          </p:cNvPr>
          <p:cNvSpPr txBox="1">
            <a:spLocks/>
          </p:cNvSpPr>
          <p:nvPr/>
        </p:nvSpPr>
        <p:spPr>
          <a:xfrm>
            <a:off x="6010522" y="979264"/>
            <a:ext cx="9138062" cy="1573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err="1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OBJECTIF</a:t>
            </a:r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ED47FE-807E-1C50-B047-890238CECF9C}"/>
              </a:ext>
            </a:extLst>
          </p:cNvPr>
          <p:cNvSpPr txBox="1">
            <a:spLocks/>
          </p:cNvSpPr>
          <p:nvPr/>
        </p:nvSpPr>
        <p:spPr>
          <a:xfrm>
            <a:off x="2386940" y="3181103"/>
            <a:ext cx="1248987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/>
              <a:t>La SSR 2035+ du Canada </a:t>
            </a:r>
            <a:r>
              <a:rPr lang="en-US" b="1"/>
              <a:t>vise à </a:t>
            </a:r>
            <a:r>
              <a:rPr lang="en-US" b="1" err="1"/>
              <a:t>fournir</a:t>
            </a:r>
            <a:r>
              <a:rPr lang="en-US" b="1"/>
              <a:t> un cadre </a:t>
            </a:r>
            <a:r>
              <a:rPr lang="en-US" b="1" err="1"/>
              <a:t>pancanadien</a:t>
            </a:r>
            <a:r>
              <a:rPr lang="en-US"/>
              <a:t> qui </a:t>
            </a:r>
            <a:r>
              <a:rPr lang="en-US" err="1"/>
              <a:t>oriente</a:t>
            </a:r>
            <a:r>
              <a:rPr lang="en-US"/>
              <a:t> et </a:t>
            </a:r>
            <a:r>
              <a:rPr lang="en-US" err="1"/>
              <a:t>appuie</a:t>
            </a:r>
            <a:r>
              <a:rPr lang="en-US"/>
              <a:t> les efforts </a:t>
            </a:r>
            <a:r>
              <a:rPr lang="en-US" err="1"/>
              <a:t>coordonnés</a:t>
            </a:r>
            <a:r>
              <a:rPr lang="en-US"/>
              <a:t> </a:t>
            </a:r>
            <a:r>
              <a:rPr lang="en-US" err="1"/>
              <a:t>visant</a:t>
            </a:r>
            <a:r>
              <a:rPr lang="en-US"/>
              <a:t> à </a:t>
            </a:r>
            <a:r>
              <a:rPr lang="en-US" err="1"/>
              <a:t>éliminer</a:t>
            </a:r>
            <a:r>
              <a:rPr lang="en-US"/>
              <a:t> les </a:t>
            </a:r>
            <a:r>
              <a:rPr lang="en-US" err="1"/>
              <a:t>décès</a:t>
            </a:r>
            <a:r>
              <a:rPr lang="en-US"/>
              <a:t> et les </a:t>
            </a:r>
            <a:r>
              <a:rPr lang="en-US" err="1"/>
              <a:t>blessures</a:t>
            </a:r>
            <a:r>
              <a:rPr lang="en-US"/>
              <a:t> graves sur les routes </a:t>
            </a:r>
            <a:r>
              <a:rPr lang="en-US" err="1"/>
              <a:t>canadiennes</a:t>
            </a:r>
            <a:r>
              <a:rPr lang="en-US"/>
              <a:t>. </a:t>
            </a:r>
          </a:p>
          <a:p>
            <a:pPr marL="0" indent="0">
              <a:spcBef>
                <a:spcPts val="20"/>
              </a:spcBef>
              <a:buNone/>
            </a:pPr>
            <a:endParaRPr lang="en-US"/>
          </a:p>
          <a:p>
            <a:pPr marL="0" indent="0">
              <a:spcBef>
                <a:spcPts val="20"/>
              </a:spcBef>
              <a:buNone/>
            </a:pPr>
            <a:r>
              <a:rPr lang="en-US" err="1"/>
              <a:t>Ancrée</a:t>
            </a:r>
            <a:r>
              <a:rPr lang="en-US"/>
              <a:t> dans </a:t>
            </a:r>
            <a:r>
              <a:rPr lang="en-US" err="1"/>
              <a:t>l’ASSR</a:t>
            </a:r>
            <a:r>
              <a:rPr lang="en-US"/>
              <a:t> et </a:t>
            </a:r>
            <a:r>
              <a:rPr lang="en-US" err="1"/>
              <a:t>l’approche</a:t>
            </a:r>
            <a:r>
              <a:rPr lang="en-US"/>
              <a:t> « Vision </a:t>
            </a:r>
            <a:r>
              <a:rPr lang="en-US" err="1"/>
              <a:t>zéro</a:t>
            </a:r>
            <a:r>
              <a:rPr lang="en-US"/>
              <a:t> », </a:t>
            </a:r>
            <a:r>
              <a:rPr lang="en-US" b="1"/>
              <a:t>la </a:t>
            </a:r>
            <a:r>
              <a:rPr lang="en-US" b="1" err="1"/>
              <a:t>stratégie</a:t>
            </a:r>
            <a:r>
              <a:rPr lang="en-US" b="1"/>
              <a:t> vise à </a:t>
            </a:r>
            <a:r>
              <a:rPr lang="en-US" b="1" err="1"/>
              <a:t>harmoniser</a:t>
            </a:r>
            <a:r>
              <a:rPr lang="en-US" b="1"/>
              <a:t> les actions de </a:t>
            </a:r>
            <a:r>
              <a:rPr lang="en-US" b="1" err="1"/>
              <a:t>tous</a:t>
            </a:r>
            <a:r>
              <a:rPr lang="en-US" b="1"/>
              <a:t> les </a:t>
            </a:r>
            <a:r>
              <a:rPr lang="en-US" b="1" err="1"/>
              <a:t>partenaires</a:t>
            </a:r>
            <a:r>
              <a:rPr lang="en-US" b="1"/>
              <a:t> de la </a:t>
            </a:r>
            <a:r>
              <a:rPr lang="en-US" b="1" err="1"/>
              <a:t>sécurité</a:t>
            </a:r>
            <a:r>
              <a:rPr lang="en-US" b="1"/>
              <a:t> </a:t>
            </a:r>
            <a:r>
              <a:rPr lang="en-US" b="1" err="1"/>
              <a:t>routière</a:t>
            </a:r>
            <a:r>
              <a:rPr lang="en-US"/>
              <a:t> – les </a:t>
            </a:r>
            <a:r>
              <a:rPr lang="en-US" err="1"/>
              <a:t>gouvernements</a:t>
            </a:r>
            <a:r>
              <a:rPr lang="en-US"/>
              <a:t>, </a:t>
            </a:r>
            <a:r>
              <a:rPr lang="en-US" err="1"/>
              <a:t>l’industrie</a:t>
            </a:r>
            <a:r>
              <a:rPr lang="en-US"/>
              <a:t>, les </a:t>
            </a:r>
            <a:r>
              <a:rPr lang="en-US" err="1"/>
              <a:t>organisations</a:t>
            </a:r>
            <a:r>
              <a:rPr lang="en-US"/>
              <a:t> non </a:t>
            </a:r>
            <a:r>
              <a:rPr lang="en-US" err="1"/>
              <a:t>gouvernementales</a:t>
            </a:r>
            <a:r>
              <a:rPr lang="en-US"/>
              <a:t> et le public – vers un </a:t>
            </a:r>
            <a:r>
              <a:rPr lang="en-US" err="1"/>
              <a:t>objectif</a:t>
            </a:r>
            <a:r>
              <a:rPr lang="en-US"/>
              <a:t> </a:t>
            </a:r>
            <a:r>
              <a:rPr lang="en-US" err="1"/>
              <a:t>commun</a:t>
            </a:r>
            <a:r>
              <a:rPr lang="en-US"/>
              <a:t> de </a:t>
            </a:r>
            <a:r>
              <a:rPr lang="en-US" err="1"/>
              <a:t>mobilité</a:t>
            </a:r>
            <a:r>
              <a:rPr lang="en-US"/>
              <a:t> plus </a:t>
            </a:r>
            <a:r>
              <a:rPr lang="en-US" err="1"/>
              <a:t>sécuritaire</a:t>
            </a:r>
            <a:r>
              <a:rPr lang="en-US"/>
              <a:t>, plus inclusive et durable.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92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6519-BB58-EED9-B0FF-12FF8292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hidden="1">
            <a:extLst>
              <a:ext uri="{FF2B5EF4-FFF2-40B4-BE49-F238E27FC236}">
                <a16:creationId xmlns:a16="http://schemas.microsoft.com/office/drawing/2014/main" id="{D2D43A08-2F9E-474E-A92C-7BEDDC586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260677"/>
              </p:ext>
            </p:extLst>
          </p:nvPr>
        </p:nvGraphicFramePr>
        <p:xfrm>
          <a:off x="7276563" y="603536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E449450C-E80A-2E44-1A3C-F9FCB6D3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756" y="3771319"/>
            <a:ext cx="563101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Bien </a:t>
            </a:r>
            <a:r>
              <a:rPr lang="en-US" err="1"/>
              <a:t>qu’elle</a:t>
            </a:r>
            <a:r>
              <a:rPr lang="en-US"/>
              <a:t> ne </a:t>
            </a:r>
            <a:r>
              <a:rPr lang="en-US" err="1"/>
              <a:t>prescrive</a:t>
            </a:r>
            <a:r>
              <a:rPr lang="en-US"/>
              <a:t> pas de plan </a:t>
            </a:r>
            <a:r>
              <a:rPr lang="en-US" err="1"/>
              <a:t>uniforme</a:t>
            </a:r>
            <a:r>
              <a:rPr lang="en-US"/>
              <a:t>, </a:t>
            </a:r>
            <a:r>
              <a:rPr lang="en-US" err="1"/>
              <a:t>elle</a:t>
            </a:r>
            <a:r>
              <a:rPr lang="en-US"/>
              <a:t> encourage </a:t>
            </a:r>
            <a:r>
              <a:rPr lang="en-US" err="1"/>
              <a:t>chaque</a:t>
            </a:r>
            <a:r>
              <a:rPr lang="en-US"/>
              <a:t> province et </a:t>
            </a:r>
            <a:r>
              <a:rPr lang="en-US" err="1"/>
              <a:t>territoire</a:t>
            </a:r>
            <a:r>
              <a:rPr lang="en-US"/>
              <a:t> à </a:t>
            </a:r>
            <a:r>
              <a:rPr lang="en-US" b="1" err="1"/>
              <a:t>élaborer</a:t>
            </a:r>
            <a:r>
              <a:rPr lang="en-US" b="1"/>
              <a:t> et à </a:t>
            </a:r>
            <a:r>
              <a:rPr lang="en-US" b="1" err="1"/>
              <a:t>publier</a:t>
            </a:r>
            <a:r>
              <a:rPr lang="en-US" b="1"/>
              <a:t> </a:t>
            </a:r>
            <a:r>
              <a:rPr lang="en-US" b="1" err="1"/>
              <a:t>sa</a:t>
            </a:r>
            <a:r>
              <a:rPr lang="en-US" b="1"/>
              <a:t> propre </a:t>
            </a:r>
            <a:r>
              <a:rPr lang="en-US" b="1" err="1"/>
              <a:t>stratégie</a:t>
            </a:r>
            <a:r>
              <a:rPr lang="en-US" b="1"/>
              <a:t> de </a:t>
            </a:r>
            <a:r>
              <a:rPr lang="en-US" b="1" err="1"/>
              <a:t>sécurité</a:t>
            </a:r>
            <a:r>
              <a:rPr lang="en-US" b="1"/>
              <a:t> </a:t>
            </a:r>
            <a:r>
              <a:rPr lang="en-US" b="1" err="1"/>
              <a:t>routière</a:t>
            </a:r>
            <a:r>
              <a:rPr lang="en-US"/>
              <a:t> </a:t>
            </a:r>
            <a:r>
              <a:rPr lang="en-US" err="1"/>
              <a:t>adaptée</a:t>
            </a:r>
            <a:r>
              <a:rPr lang="en-US"/>
              <a:t> aux </a:t>
            </a:r>
            <a:r>
              <a:rPr lang="en-US" err="1"/>
              <a:t>besoins</a:t>
            </a:r>
            <a:r>
              <a:rPr lang="en-US"/>
              <a:t> </a:t>
            </a:r>
            <a:r>
              <a:rPr lang="en-US" err="1"/>
              <a:t>locaux</a:t>
            </a:r>
            <a:r>
              <a:rPr lang="en-US"/>
              <a:t> et aux cadres </a:t>
            </a:r>
            <a:r>
              <a:rPr lang="en-US" err="1"/>
              <a:t>juridiques</a:t>
            </a:r>
            <a:r>
              <a:rPr lang="en-US"/>
              <a:t>.</a:t>
            </a:r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B8729653-81E2-DAD8-EA59-00A6C4258450}"/>
              </a:ext>
            </a:extLst>
          </p:cNvPr>
          <p:cNvSpPr/>
          <p:nvPr/>
        </p:nvSpPr>
        <p:spPr>
          <a:xfrm rot="5400000">
            <a:off x="620322" y="73372"/>
            <a:ext cx="2151193" cy="337971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AD8CE-CD22-EC50-EDBE-22970CB9EDE7}"/>
              </a:ext>
            </a:extLst>
          </p:cNvPr>
          <p:cNvSpPr txBox="1"/>
          <p:nvPr/>
        </p:nvSpPr>
        <p:spPr>
          <a:xfrm>
            <a:off x="200000" y="1212959"/>
            <a:ext cx="29790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Les </a:t>
            </a:r>
            <a:r>
              <a:rPr lang="en-US" sz="2800" b="1" err="1">
                <a:solidFill>
                  <a:srgbClr val="F6A704"/>
                </a:solidFill>
                <a:latin typeface="Calibri"/>
                <a:ea typeface="Calibri"/>
                <a:cs typeface="Calibri"/>
              </a:rPr>
              <a:t>rôles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du </a:t>
            </a:r>
            <a:r>
              <a:rPr lang="en-US" sz="2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gouvernement</a:t>
            </a:r>
            <a:endParaRPr lang="en-US" sz="2800" b="1" err="1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5" name="Picture 24" descr="A collage of different buildings&#10;&#10;AI-generated content may be incorrect.">
            <a:extLst>
              <a:ext uri="{FF2B5EF4-FFF2-40B4-BE49-F238E27FC236}">
                <a16:creationId xmlns:a16="http://schemas.microsoft.com/office/drawing/2014/main" id="{7AF22498-C534-EA85-8013-13AC684E07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4" r="180" b="20202"/>
          <a:stretch>
            <a:fillRect/>
          </a:stretch>
        </p:blipFill>
        <p:spPr>
          <a:xfrm>
            <a:off x="8403236" y="415636"/>
            <a:ext cx="9427596" cy="94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0BADE-5AE5-E3CC-0C4F-8CFD08AB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CDA75DBB-B34F-C54D-FAE5-D5578A04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BE50D-C914-92E4-F03A-088571259BC4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FDB0EF-ACA3-9CE8-5D3F-5E593713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181103"/>
            <a:ext cx="12489871" cy="58322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20"/>
              </a:spcBef>
              <a:buNone/>
            </a:pPr>
            <a:r>
              <a:rPr lang="en-US"/>
              <a:t>En plus du </a:t>
            </a:r>
            <a:r>
              <a:rPr lang="en-US" err="1"/>
              <a:t>gouvernement</a:t>
            </a:r>
            <a:r>
              <a:rPr lang="en-US"/>
              <a:t>, </a:t>
            </a:r>
            <a:r>
              <a:rPr lang="en-US" b="1" err="1"/>
              <a:t>l’industrie</a:t>
            </a:r>
            <a:r>
              <a:rPr lang="en-US" b="1"/>
              <a:t> </a:t>
            </a:r>
            <a:r>
              <a:rPr lang="en-US" b="1" err="1"/>
              <a:t>joue</a:t>
            </a:r>
            <a:r>
              <a:rPr lang="en-US" b="1"/>
              <a:t> un </a:t>
            </a:r>
            <a:r>
              <a:rPr lang="en-US" b="1" err="1"/>
              <a:t>rôle</a:t>
            </a:r>
            <a:r>
              <a:rPr lang="en-US" b="1"/>
              <a:t> </a:t>
            </a:r>
            <a:r>
              <a:rPr lang="en-US" b="1" err="1"/>
              <a:t>essentiel</a:t>
            </a:r>
            <a:r>
              <a:rPr lang="en-US"/>
              <a:t> dans </a:t>
            </a:r>
            <a:r>
              <a:rPr lang="en-US" err="1"/>
              <a:t>l’avancement</a:t>
            </a:r>
            <a:r>
              <a:rPr lang="en-US"/>
              <a:t> des technologies de </a:t>
            </a:r>
            <a:r>
              <a:rPr lang="en-US" err="1"/>
              <a:t>sécurité</a:t>
            </a:r>
            <a:r>
              <a:rPr lang="en-US"/>
              <a:t> des </a:t>
            </a:r>
            <a:r>
              <a:rPr lang="en-US" err="1"/>
              <a:t>véhicules</a:t>
            </a:r>
            <a:r>
              <a:rPr lang="en-US"/>
              <a:t>, la promotion de </a:t>
            </a:r>
            <a:r>
              <a:rPr lang="en-US" err="1"/>
              <a:t>l’exploitation</a:t>
            </a:r>
            <a:r>
              <a:rPr lang="en-US"/>
              <a:t> </a:t>
            </a:r>
            <a:r>
              <a:rPr lang="en-US" err="1"/>
              <a:t>sécuritaire</a:t>
            </a:r>
            <a:r>
              <a:rPr lang="en-US"/>
              <a:t> des parcs de </a:t>
            </a:r>
            <a:r>
              <a:rPr lang="en-US" err="1"/>
              <a:t>véhicules</a:t>
            </a:r>
            <a:r>
              <a:rPr lang="en-US"/>
              <a:t> et le </a:t>
            </a:r>
            <a:r>
              <a:rPr lang="en-US" err="1"/>
              <a:t>soutien</a:t>
            </a:r>
            <a:r>
              <a:rPr lang="en-US"/>
              <a:t> de </a:t>
            </a:r>
            <a:r>
              <a:rPr lang="en-US" err="1"/>
              <a:t>l’innovation</a:t>
            </a:r>
            <a:r>
              <a:rPr lang="en-US"/>
              <a:t>.</a:t>
            </a:r>
          </a:p>
          <a:p>
            <a:pPr marL="0" indent="0">
              <a:spcBef>
                <a:spcPts val="20"/>
              </a:spcBef>
              <a:buNone/>
            </a:pPr>
            <a:endParaRPr lang="en-US"/>
          </a:p>
          <a:p>
            <a:pPr marL="0" indent="0">
              <a:spcBef>
                <a:spcPts val="20"/>
              </a:spcBef>
              <a:buNone/>
            </a:pPr>
            <a:r>
              <a:rPr lang="en-US" err="1"/>
              <a:t>Selon</a:t>
            </a:r>
            <a:r>
              <a:rPr lang="en-US"/>
              <a:t> le </a:t>
            </a:r>
            <a:r>
              <a:rPr lang="en-US" err="1"/>
              <a:t>modèle</a:t>
            </a:r>
            <a:r>
              <a:rPr lang="en-US"/>
              <a:t> </a:t>
            </a:r>
            <a:r>
              <a:rPr lang="en-US" err="1"/>
              <a:t>d’auto-accréditation</a:t>
            </a:r>
            <a:r>
              <a:rPr lang="en-US"/>
              <a:t> du Canada, les fabricants et les </a:t>
            </a:r>
            <a:r>
              <a:rPr lang="en-US" err="1"/>
              <a:t>importateurs</a:t>
            </a:r>
            <a:r>
              <a:rPr lang="en-US"/>
              <a:t> </a:t>
            </a:r>
            <a:r>
              <a:rPr lang="en-US" err="1"/>
              <a:t>doivent</a:t>
            </a:r>
            <a:r>
              <a:rPr lang="en-US"/>
              <a:t> </a:t>
            </a:r>
            <a:r>
              <a:rPr lang="en-US" err="1"/>
              <a:t>s’assurer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véhicules</a:t>
            </a:r>
            <a:r>
              <a:rPr lang="en-US"/>
              <a:t>,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pneus</a:t>
            </a:r>
            <a:r>
              <a:rPr lang="en-US"/>
              <a:t> et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dispositifs</a:t>
            </a:r>
            <a:r>
              <a:rPr lang="en-US"/>
              <a:t> de </a:t>
            </a:r>
            <a:r>
              <a:rPr lang="en-US" err="1"/>
              <a:t>retenue</a:t>
            </a:r>
            <a:r>
              <a:rPr lang="en-US"/>
              <a:t> pour enfants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conformes</a:t>
            </a:r>
            <a:r>
              <a:rPr lang="en-US"/>
              <a:t> à </a:t>
            </a:r>
            <a:r>
              <a:rPr lang="en-US" err="1"/>
              <a:t>toutes</a:t>
            </a:r>
            <a:r>
              <a:rPr lang="en-US"/>
              <a:t> les </a:t>
            </a:r>
            <a:r>
              <a:rPr lang="en-US" err="1"/>
              <a:t>normes</a:t>
            </a:r>
            <a:r>
              <a:rPr lang="en-US"/>
              <a:t> de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canadiennes</a:t>
            </a:r>
            <a:r>
              <a:rPr lang="en-US"/>
              <a:t> </a:t>
            </a:r>
            <a:r>
              <a:rPr lang="en-US" err="1"/>
              <a:t>applicables</a:t>
            </a:r>
            <a:r>
              <a:rPr lang="en-US"/>
              <a:t> au moment de la fabrication. </a:t>
            </a:r>
            <a:r>
              <a:rPr lang="en-US" err="1"/>
              <a:t>Ils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 </a:t>
            </a:r>
            <a:r>
              <a:rPr lang="en-US" err="1"/>
              <a:t>tenus</a:t>
            </a:r>
            <a:r>
              <a:rPr lang="en-US"/>
              <a:t> </a:t>
            </a:r>
            <a:r>
              <a:rPr lang="en-US" err="1"/>
              <a:t>d’émettre</a:t>
            </a:r>
            <a:r>
              <a:rPr lang="en-US"/>
              <a:t> un rappel </a:t>
            </a:r>
            <a:r>
              <a:rPr lang="en-US" err="1"/>
              <a:t>lorsqu’un</a:t>
            </a:r>
            <a:r>
              <a:rPr lang="en-US"/>
              <a:t> </a:t>
            </a:r>
            <a:r>
              <a:rPr lang="en-US" err="1"/>
              <a:t>défaut</a:t>
            </a:r>
            <a:r>
              <a:rPr lang="en-US"/>
              <a:t> </a:t>
            </a:r>
            <a:r>
              <a:rPr lang="en-US" err="1"/>
              <a:t>lié</a:t>
            </a:r>
            <a:r>
              <a:rPr lang="en-US"/>
              <a:t> à la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non-</a:t>
            </a:r>
            <a:r>
              <a:rPr lang="en-US" err="1"/>
              <a:t>conformité</a:t>
            </a:r>
            <a:r>
              <a:rPr lang="en-US"/>
              <a:t> est </a:t>
            </a:r>
            <a:r>
              <a:rPr lang="en-US" err="1"/>
              <a:t>constaté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/>
              <a:t>Tous les </a:t>
            </a:r>
            <a:r>
              <a:rPr lang="en-US" err="1"/>
              <a:t>usagers</a:t>
            </a:r>
            <a:r>
              <a:rPr lang="en-US"/>
              <a:t> de la route – </a:t>
            </a:r>
            <a:r>
              <a:rPr lang="en-US" b="1"/>
              <a:t>les conducteurs</a:t>
            </a:r>
            <a:r>
              <a:rPr lang="en-US"/>
              <a:t>, </a:t>
            </a:r>
            <a:r>
              <a:rPr lang="en-US" b="1"/>
              <a:t>les piétons</a:t>
            </a:r>
            <a:r>
              <a:rPr lang="en-US"/>
              <a:t>, </a:t>
            </a:r>
            <a:r>
              <a:rPr lang="en-US" b="1"/>
              <a:t>les cyclistes</a:t>
            </a:r>
            <a:r>
              <a:rPr lang="en-US"/>
              <a:t> et </a:t>
            </a:r>
            <a:r>
              <a:rPr lang="en-US" b="1"/>
              <a:t>les usagers du transport</a:t>
            </a:r>
            <a:r>
              <a:rPr lang="en-US"/>
              <a:t> en commun – partagent la responsabilité d’un comportement sécuritaire sur les routes.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7FA1E90B-6908-1AA5-9501-AAACC9FEFE89}"/>
              </a:ext>
            </a:extLst>
          </p:cNvPr>
          <p:cNvSpPr/>
          <p:nvPr/>
        </p:nvSpPr>
        <p:spPr>
          <a:xfrm rot="5400000">
            <a:off x="620322" y="73372"/>
            <a:ext cx="2151193" cy="337971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2CCEC-23E6-E03D-BD6B-8E787EDCA9BA}"/>
              </a:ext>
            </a:extLst>
          </p:cNvPr>
          <p:cNvSpPr txBox="1"/>
          <p:nvPr/>
        </p:nvSpPr>
        <p:spPr>
          <a:xfrm>
            <a:off x="661271" y="1074629"/>
            <a:ext cx="250465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rgbClr val="F6A704"/>
                </a:solidFill>
                <a:ea typeface="Calibri"/>
                <a:cs typeface="Calibri"/>
              </a:rPr>
              <a:t>Industrie</a:t>
            </a:r>
            <a:r>
              <a:rPr lang="en-US" sz="2800" b="1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et </a:t>
            </a:r>
            <a:r>
              <a:rPr lang="en-US" sz="2800" b="1" err="1">
                <a:solidFill>
                  <a:schemeClr val="bg1"/>
                </a:solidFill>
                <a:ea typeface="Calibri"/>
                <a:cs typeface="Calibri"/>
              </a:rPr>
              <a:t>autres</a:t>
            </a:r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2800" b="1" err="1">
                <a:solidFill>
                  <a:schemeClr val="bg1"/>
                </a:solidFill>
                <a:ea typeface="Calibri"/>
                <a:cs typeface="Calibri"/>
              </a:rPr>
              <a:t>collaborateurs</a:t>
            </a:r>
            <a:endParaRPr lang="en-US" err="1">
              <a:solidFill>
                <a:schemeClr val="bg1"/>
              </a:solidFill>
            </a:endParaRPr>
          </a:p>
          <a:p>
            <a:pPr algn="ctr"/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70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E62796E89A14E8B90C8ED3918D443" ma:contentTypeVersion="20" ma:contentTypeDescription="Create a new document." ma:contentTypeScope="" ma:versionID="adfd5926887d223961a87ccd9c08e4c8">
  <xsd:schema xmlns:xsd="http://www.w3.org/2001/XMLSchema" xmlns:xs="http://www.w3.org/2001/XMLSchema" xmlns:p="http://schemas.microsoft.com/office/2006/metadata/properties" xmlns:ns1="http://schemas.microsoft.com/sharepoint/v3" xmlns:ns2="c82738d1-2952-49c5-a104-2a874ea78688" xmlns:ns3="http://schemas.microsoft.com/sharepoint/v3/fields" xmlns:ns4="5e2d0416-42b3-43cf-9cf8-d26db58efd05" xmlns:ns5="993d1290-5cba-435c-9ed5-5e01995e5f5d" targetNamespace="http://schemas.microsoft.com/office/2006/metadata/properties" ma:root="true" ma:fieldsID="cac2a95fdfa6e2df8c090fb4917f10c0" ns1:_="" ns2:_="" ns3:_="" ns4:_="" ns5:_="">
    <xsd:import namespace="http://schemas.microsoft.com/sharepoint/v3"/>
    <xsd:import namespace="c82738d1-2952-49c5-a104-2a874ea78688"/>
    <xsd:import namespace="http://schemas.microsoft.com/sharepoint/v3/fields"/>
    <xsd:import namespace="5e2d0416-42b3-43cf-9cf8-d26db58efd05"/>
    <xsd:import namespace="993d1290-5cba-435c-9ed5-5e01995e5f5d"/>
    <xsd:element name="properties">
      <xsd:complexType>
        <xsd:sequence>
          <xsd:element name="documentManagement">
            <xsd:complexType>
              <xsd:all>
                <xsd:element ref="ns2:PostedDate" minOccurs="0"/>
                <xsd:element ref="ns2:PublishedDate1" minOccurs="0"/>
                <xsd:element ref="ns2:Summary" minOccurs="0"/>
                <xsd:element ref="ns3:_Contributor" minOccurs="0"/>
                <xsd:element ref="ns3:_Publisher" minOccurs="0"/>
                <xsd:element ref="ns2:TaxKeywordTaxHTField" minOccurs="0"/>
                <xsd:element ref="ns2:TaxCatchAll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738d1-2952-49c5-a104-2a874ea78688" elementFormDefault="qualified">
    <xsd:import namespace="http://schemas.microsoft.com/office/2006/documentManagement/types"/>
    <xsd:import namespace="http://schemas.microsoft.com/office/infopath/2007/PartnerControls"/>
    <xsd:element name="PostedDate" ma:index="8" nillable="true" ma:displayName="Posted Date" ma:default="[today]" ma:format="DateOnly" ma:internalName="PostedDate">
      <xsd:simpleType>
        <xsd:restriction base="dms:DateTime"/>
      </xsd:simpleType>
    </xsd:element>
    <xsd:element name="PublishedDate1" ma:index="9" nillable="true" ma:displayName="Published Date" ma:format="DateOnly" ma:internalName="PublishedDate1">
      <xsd:simpleType>
        <xsd:restriction base="dms:DateTime"/>
      </xsd:simpleType>
    </xsd:element>
    <xsd:element name="Summary" ma:index="10" nillable="true" ma:displayName="Summary" ma:internalName="Summary">
      <xsd:simpleType>
        <xsd:restriction base="dms:Note">
          <xsd:maxLength value="255"/>
        </xsd:restriction>
      </xsd:simpleType>
    </xsd:element>
    <xsd:element name="TaxKeywordTaxHTField" ma:index="14" nillable="true" ma:taxonomy="true" ma:internalName="TaxKeywordTaxHTField" ma:taxonomyFieldName="TaxKeyword" ma:displayName="Tags" ma:fieldId="{23f27201-bee3-471e-b2e7-b64fd8b7ca38}" ma:taxonomyMulti="true" ma:sspId="1169a14f-52be-4936-8490-f77108e07b3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8c7ad2ac-832a-494a-ab39-f3bdf3e9513d}" ma:internalName="TaxCatchAll" ma:showField="CatchAllData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8c7ad2ac-832a-494a-ab39-f3bdf3e9513d}" ma:internalName="TaxCatchAllLabel" ma:readOnly="true" ma:showField="CatchAllDataLabel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12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_Publisher" ma:index="13" nillable="true" ma:displayName="Publisher" ma:description="The person, organization or service that published this resource" ma:internalName="_Publish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416-42b3-43cf-9cf8-d26db58ef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69a14f-52be-4936-8490-f77108e07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d1290-5cba-435c-9ed5-5e01995e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69a14f-52be-4936-8490-f77108e07b34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Publisher xmlns="http://schemas.microsoft.com/sharepoint/v3/fields" xsi:nil="true"/>
    <TaxCatchAll xmlns="c82738d1-2952-49c5-a104-2a874ea78688" xsi:nil="true"/>
    <_Contributor xmlns="http://schemas.microsoft.com/sharepoint/v3/fields" xsi:nil="true"/>
    <_ip_UnifiedCompliancePolicyProperties xmlns="http://schemas.microsoft.com/sharepoint/v3" xsi:nil="true"/>
    <PostedDate xmlns="c82738d1-2952-49c5-a104-2a874ea78688">2025-12-09T16:56:40+00:00</PostedDate>
    <Summary xmlns="c82738d1-2952-49c5-a104-2a874ea78688" xsi:nil="true"/>
    <TaxKeywordTaxHTField xmlns="c82738d1-2952-49c5-a104-2a874ea78688">
      <Terms xmlns="http://schemas.microsoft.com/office/infopath/2007/PartnerControls"/>
    </TaxKeywordTaxHTField>
    <lcf76f155ced4ddcb4097134ff3c332f xmlns="5e2d0416-42b3-43cf-9cf8-d26db58efd05">
      <Terms xmlns="http://schemas.microsoft.com/office/infopath/2007/PartnerControls"/>
    </lcf76f155ced4ddcb4097134ff3c332f>
    <PublishedDate1 xmlns="c82738d1-2952-49c5-a104-2a874ea78688" xsi:nil="true"/>
  </documentManagement>
</p:properties>
</file>

<file path=customXml/itemProps1.xml><?xml version="1.0" encoding="utf-8"?>
<ds:datastoreItem xmlns:ds="http://schemas.openxmlformats.org/officeDocument/2006/customXml" ds:itemID="{0E2F29BD-5569-4C5A-AD4B-FB276B944684}">
  <ds:schemaRefs>
    <ds:schemaRef ds:uri="5e2d0416-42b3-43cf-9cf8-d26db58efd05"/>
    <ds:schemaRef ds:uri="993d1290-5cba-435c-9ed5-5e01995e5f5d"/>
    <ds:schemaRef ds:uri="c82738d1-2952-49c5-a104-2a874ea786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D06B4B-9FDF-4D7C-9042-FFD079E296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7AA3D1B-B22B-4776-9AA0-6B91B0F138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BADDF5-A3CE-4203-A0EA-E4882CDA18FE}">
  <ds:schemaRefs>
    <ds:schemaRef ds:uri="http://schemas.microsoft.com/office/2006/documentManagement/types"/>
    <ds:schemaRef ds:uri="c82738d1-2952-49c5-a104-2a874ea78688"/>
    <ds:schemaRef ds:uri="http://www.w3.org/XML/1998/namespace"/>
    <ds:schemaRef ds:uri="http://purl.org/dc/terms/"/>
    <ds:schemaRef ds:uri="http://schemas.microsoft.com/office/infopath/2007/PartnerControls"/>
    <ds:schemaRef ds:uri="5e2d0416-42b3-43cf-9cf8-d26db58efd05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93d1290-5cba-435c-9ed5-5e01995e5f5d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3915</Words>
  <Application>Microsoft Office PowerPoint</Application>
  <PresentationFormat>Custom</PresentationFormat>
  <Paragraphs>200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NOUVELLE SSR 2035+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2035+ EN Presentation Template</dc:title>
  <cp:lastModifiedBy>Margo Hebert</cp:lastModifiedBy>
  <cp:revision>2</cp:revision>
  <dcterms:created xsi:type="dcterms:W3CDTF">2006-08-16T00:00:00Z</dcterms:created>
  <dcterms:modified xsi:type="dcterms:W3CDTF">2026-02-11T20:25:46Z</dcterms:modified>
  <dc:identifier>DAG0Fb4z0WY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0x0101002FBE62796E89A14E8B90C8ED3918D443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